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5"/>
  </p:notesMasterIdLst>
  <p:handoutMasterIdLst>
    <p:handoutMasterId r:id="rId46"/>
  </p:handoutMasterIdLst>
  <p:sldIdLst>
    <p:sldId id="256" r:id="rId5"/>
    <p:sldId id="314" r:id="rId6"/>
    <p:sldId id="324" r:id="rId7"/>
    <p:sldId id="323" r:id="rId8"/>
    <p:sldId id="300" r:id="rId9"/>
    <p:sldId id="310" r:id="rId10"/>
    <p:sldId id="318" r:id="rId11"/>
    <p:sldId id="325" r:id="rId12"/>
    <p:sldId id="309" r:id="rId13"/>
    <p:sldId id="305" r:id="rId14"/>
    <p:sldId id="320" r:id="rId15"/>
    <p:sldId id="326" r:id="rId16"/>
    <p:sldId id="327" r:id="rId17"/>
    <p:sldId id="315" r:id="rId18"/>
    <p:sldId id="321" r:id="rId19"/>
    <p:sldId id="334" r:id="rId20"/>
    <p:sldId id="282" r:id="rId21"/>
    <p:sldId id="328" r:id="rId22"/>
    <p:sldId id="330" r:id="rId23"/>
    <p:sldId id="307" r:id="rId24"/>
    <p:sldId id="329" r:id="rId25"/>
    <p:sldId id="316" r:id="rId26"/>
    <p:sldId id="317" r:id="rId27"/>
    <p:sldId id="293" r:id="rId28"/>
    <p:sldId id="308" r:id="rId29"/>
    <p:sldId id="285" r:id="rId30"/>
    <p:sldId id="311" r:id="rId31"/>
    <p:sldId id="268" r:id="rId32"/>
    <p:sldId id="312" r:id="rId33"/>
    <p:sldId id="313" r:id="rId34"/>
    <p:sldId id="271" r:id="rId35"/>
    <p:sldId id="288" r:id="rId36"/>
    <p:sldId id="260" r:id="rId37"/>
    <p:sldId id="290" r:id="rId38"/>
    <p:sldId id="299" r:id="rId39"/>
    <p:sldId id="332" r:id="rId40"/>
    <p:sldId id="275" r:id="rId41"/>
    <p:sldId id="331" r:id="rId42"/>
    <p:sldId id="333" r:id="rId43"/>
    <p:sldId id="27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25" autoAdjust="0"/>
  </p:normalViewPr>
  <p:slideViewPr>
    <p:cSldViewPr snapToGrid="0">
      <p:cViewPr varScale="1">
        <p:scale>
          <a:sx n="77" d="100"/>
          <a:sy n="77" d="100"/>
        </p:scale>
        <p:origin x="912" y="67"/>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3A6C-4D0F-A514-BA5C4F6118CB}"/>
              </c:ext>
            </c:extLst>
          </c:dPt>
          <c:dPt>
            <c:idx val="1"/>
            <c:bubble3D val="0"/>
            <c:spPr>
              <a:solidFill>
                <a:schemeClr val="accent3"/>
              </a:solidFill>
              <a:ln w="9525">
                <a:noFill/>
              </a:ln>
              <a:effectLst/>
            </c:spPr>
            <c:extLst>
              <c:ext xmlns:c16="http://schemas.microsoft.com/office/drawing/2014/chart" uri="{C3380CC4-5D6E-409C-BE32-E72D297353CC}">
                <c16:uniqueId val="{00000003-3A6C-4D0F-A514-BA5C4F6118CB}"/>
              </c:ext>
            </c:extLst>
          </c:dPt>
          <c:dPt>
            <c:idx val="2"/>
            <c:bubble3D val="0"/>
            <c:spPr>
              <a:solidFill>
                <a:schemeClr val="accent3"/>
              </a:solidFill>
              <a:ln w="9525">
                <a:noFill/>
              </a:ln>
              <a:effectLst/>
            </c:spPr>
            <c:extLst>
              <c:ext xmlns:c16="http://schemas.microsoft.com/office/drawing/2014/chart" uri="{C3380CC4-5D6E-409C-BE32-E72D297353CC}">
                <c16:uniqueId val="{00000005-3A6C-4D0F-A514-BA5C4F6118CB}"/>
              </c:ext>
            </c:extLst>
          </c:dPt>
          <c:dPt>
            <c:idx val="3"/>
            <c:bubble3D val="0"/>
            <c:spPr>
              <a:solidFill>
                <a:schemeClr val="accent1"/>
              </a:solidFill>
              <a:ln w="9525">
                <a:noFill/>
              </a:ln>
              <a:effectLst/>
            </c:spPr>
            <c:extLst>
              <c:ext xmlns:c16="http://schemas.microsoft.com/office/drawing/2014/chart" uri="{C3380CC4-5D6E-409C-BE32-E72D297353CC}">
                <c16:uniqueId val="{00000007-3A6C-4D0F-A514-BA5C4F6118C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A6C-4D0F-A514-BA5C4F6118C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C543-438F-81C2-07499DA1928A}"/>
              </c:ext>
            </c:extLst>
          </c:dPt>
          <c:dPt>
            <c:idx val="1"/>
            <c:bubble3D val="0"/>
            <c:spPr>
              <a:solidFill>
                <a:schemeClr val="accent3"/>
              </a:solidFill>
              <a:ln w="9525">
                <a:noFill/>
              </a:ln>
              <a:effectLst/>
            </c:spPr>
            <c:extLst>
              <c:ext xmlns:c16="http://schemas.microsoft.com/office/drawing/2014/chart" uri="{C3380CC4-5D6E-409C-BE32-E72D297353CC}">
                <c16:uniqueId val="{00000003-C543-438F-81C2-07499DA1928A}"/>
              </c:ext>
            </c:extLst>
          </c:dPt>
          <c:dPt>
            <c:idx val="2"/>
            <c:bubble3D val="0"/>
            <c:spPr>
              <a:solidFill>
                <a:schemeClr val="accent1"/>
              </a:solidFill>
              <a:ln w="9525">
                <a:noFill/>
              </a:ln>
              <a:effectLst/>
            </c:spPr>
            <c:extLst>
              <c:ext xmlns:c16="http://schemas.microsoft.com/office/drawing/2014/chart" uri="{C3380CC4-5D6E-409C-BE32-E72D297353CC}">
                <c16:uniqueId val="{00000005-C543-438F-81C2-07499DA1928A}"/>
              </c:ext>
            </c:extLst>
          </c:dPt>
          <c:dPt>
            <c:idx val="3"/>
            <c:bubble3D val="0"/>
            <c:spPr>
              <a:solidFill>
                <a:schemeClr val="accent3"/>
              </a:solidFill>
              <a:ln w="9525">
                <a:noFill/>
              </a:ln>
              <a:effectLst/>
            </c:spPr>
            <c:extLst>
              <c:ext xmlns:c16="http://schemas.microsoft.com/office/drawing/2014/chart" uri="{C3380CC4-5D6E-409C-BE32-E72D297353CC}">
                <c16:uniqueId val="{00000007-C543-438F-81C2-07499DA192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543-438F-81C2-07499DA192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5469-4D04-8954-CAFE3DCD6253}"/>
              </c:ext>
            </c:extLst>
          </c:dPt>
          <c:dPt>
            <c:idx val="1"/>
            <c:bubble3D val="0"/>
            <c:spPr>
              <a:solidFill>
                <a:schemeClr val="accent1"/>
              </a:solidFill>
              <a:ln w="9525">
                <a:noFill/>
              </a:ln>
              <a:effectLst/>
            </c:spPr>
            <c:extLst>
              <c:ext xmlns:c16="http://schemas.microsoft.com/office/drawing/2014/chart" uri="{C3380CC4-5D6E-409C-BE32-E72D297353CC}">
                <c16:uniqueId val="{00000003-5469-4D04-8954-CAFE3DCD6253}"/>
              </c:ext>
            </c:extLst>
          </c:dPt>
          <c:dPt>
            <c:idx val="2"/>
            <c:bubble3D val="0"/>
            <c:spPr>
              <a:solidFill>
                <a:schemeClr val="accent3"/>
              </a:solidFill>
              <a:ln w="9525">
                <a:noFill/>
              </a:ln>
              <a:effectLst/>
            </c:spPr>
            <c:extLst>
              <c:ext xmlns:c16="http://schemas.microsoft.com/office/drawing/2014/chart" uri="{C3380CC4-5D6E-409C-BE32-E72D297353CC}">
                <c16:uniqueId val="{00000005-5469-4D04-8954-CAFE3DCD6253}"/>
              </c:ext>
            </c:extLst>
          </c:dPt>
          <c:dPt>
            <c:idx val="3"/>
            <c:bubble3D val="0"/>
            <c:spPr>
              <a:solidFill>
                <a:schemeClr val="accent3"/>
              </a:solidFill>
              <a:ln w="9525">
                <a:noFill/>
              </a:ln>
              <a:effectLst/>
            </c:spPr>
            <c:extLst>
              <c:ext xmlns:c16="http://schemas.microsoft.com/office/drawing/2014/chart" uri="{C3380CC4-5D6E-409C-BE32-E72D297353CC}">
                <c16:uniqueId val="{00000007-5469-4D04-8954-CAFE3DCD625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69-4D04-8954-CAFE3DCD625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1"/>
              </a:solidFill>
              <a:ln w="9525">
                <a:noFill/>
              </a:ln>
              <a:effectLst/>
            </c:spPr>
            <c:extLst>
              <c:ext xmlns:c16="http://schemas.microsoft.com/office/drawing/2014/chart" uri="{C3380CC4-5D6E-409C-BE32-E72D297353CC}">
                <c16:uniqueId val="{00000001-FA9D-4F58-9368-2044BEFDA305}"/>
              </c:ext>
            </c:extLst>
          </c:dPt>
          <c:dPt>
            <c:idx val="1"/>
            <c:bubble3D val="0"/>
            <c:spPr>
              <a:solidFill>
                <a:schemeClr val="accent3"/>
              </a:solidFill>
              <a:ln w="9525">
                <a:noFill/>
              </a:ln>
              <a:effectLst/>
            </c:spPr>
            <c:extLst>
              <c:ext xmlns:c16="http://schemas.microsoft.com/office/drawing/2014/chart" uri="{C3380CC4-5D6E-409C-BE32-E72D297353CC}">
                <c16:uniqueId val="{00000003-FA9D-4F58-9368-2044BEFDA305}"/>
              </c:ext>
            </c:extLst>
          </c:dPt>
          <c:dPt>
            <c:idx val="2"/>
            <c:bubble3D val="0"/>
            <c:spPr>
              <a:solidFill>
                <a:schemeClr val="accent3"/>
              </a:solidFill>
              <a:ln w="9525">
                <a:noFill/>
              </a:ln>
              <a:effectLst/>
            </c:spPr>
            <c:extLst>
              <c:ext xmlns:c16="http://schemas.microsoft.com/office/drawing/2014/chart" uri="{C3380CC4-5D6E-409C-BE32-E72D297353CC}">
                <c16:uniqueId val="{00000005-FA9D-4F58-9368-2044BEFDA305}"/>
              </c:ext>
            </c:extLst>
          </c:dPt>
          <c:dPt>
            <c:idx val="3"/>
            <c:bubble3D val="0"/>
            <c:spPr>
              <a:solidFill>
                <a:schemeClr val="accent3"/>
              </a:solidFill>
              <a:ln w="9525">
                <a:noFill/>
              </a:ln>
              <a:effectLst/>
            </c:spPr>
            <c:extLst>
              <c:ext xmlns:c16="http://schemas.microsoft.com/office/drawing/2014/chart" uri="{C3380CC4-5D6E-409C-BE32-E72D297353CC}">
                <c16:uniqueId val="{00000007-FA9D-4F58-9368-2044BEFDA30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A9D-4F58-9368-2044BEFDA3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4/13/2023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2052981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1.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fontScale="90000"/>
          </a:bodyPr>
          <a:lstStyle/>
          <a:p>
            <a:pPr algn="ctr"/>
            <a:r>
              <a:rPr lang="en-US" i="0" dirty="0">
                <a:solidFill>
                  <a:srgbClr val="6F7287"/>
                </a:solidFill>
                <a:effectLst/>
                <a:latin typeface="Neue Plak"/>
              </a:rPr>
              <a:t>Integrating visual communication and storytelling in Software Engineering without being a pixel-pusher</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11" name="Picture 10">
            <a:extLst>
              <a:ext uri="{FF2B5EF4-FFF2-40B4-BE49-F238E27FC236}">
                <a16:creationId xmlns:a16="http://schemas.microsoft.com/office/drawing/2014/main" id="{EF38A900-5E5E-69BE-CFC9-E179A269A91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169950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20</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21</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696388"/>
            <a:ext cx="10700904" cy="5161612"/>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spTree>
    <p:extLst>
      <p:ext uri="{BB962C8B-B14F-4D97-AF65-F5344CB8AC3E}">
        <p14:creationId xmlns:p14="http://schemas.microsoft.com/office/powerpoint/2010/main" val="108486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87682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a:t>Problem</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a:t>Market gap</a:t>
            </a:r>
            <a:endParaRPr lang="en-US" dirty="0"/>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Financials</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r>
              <a:rPr lang="en-US"/>
              <a:t>Few, if any, products on the market help customers like we do</a:t>
            </a:r>
            <a:endParaRPr lang="en-US" dirty="0"/>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a:t>Millennials account for about a quarter of the $48 billion spent on other products in 2018</a:t>
            </a:r>
            <a:endParaRPr lang="en-US" dirty="0"/>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a:t>Customers</a:t>
            </a:r>
            <a:endParaRPr lang="en-US" dirty="0"/>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83887" y="3571222"/>
            <a:ext cx="4114800" cy="457200"/>
          </a:xfrm>
        </p:spPr>
        <p:txBody>
          <a:bodyPr/>
          <a:lstStyle/>
          <a:p>
            <a:r>
              <a:rPr lang="en-US" dirty="0"/>
              <a:t>Costs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114800" cy="914400"/>
          </a:xfrm>
        </p:spPr>
        <p:txBody>
          <a:bodyPr/>
          <a:lstStyle/>
          <a:p>
            <a:r>
              <a:rPr lang="en-US"/>
              <a:t>66% of US consumers spend money on multiple products that only partially resolves their issue</a:t>
            </a:r>
            <a:endParaRPr lang="en-US" dirty="0"/>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83887" y="4034125"/>
            <a:ext cx="4114800" cy="914400"/>
          </a:xfrm>
        </p:spPr>
        <p:txBody>
          <a:bodyPr/>
          <a:lstStyle/>
          <a:p>
            <a:r>
              <a:rPr lang="en-US"/>
              <a:t>Loss of productivity costing consumers thousands of dollars </a:t>
            </a:r>
            <a:endParaRPr lang="en-US" dirty="0"/>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Solution</a:t>
            </a:r>
          </a:p>
        </p:txBody>
      </p:sp>
      <p:pic>
        <p:nvPicPr>
          <p:cNvPr id="149" name="Picture Placeholder 148" descr="photo of two women smiling looking at blueprints&#10;">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0" r="50"/>
          <a:stretch/>
        </p:blipFill>
        <p:spPr>
          <a:xfrm>
            <a:off x="0" y="0"/>
            <a:ext cx="6096000" cy="685800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Close the gap</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Our product makes consumer lives easier, and no other product on the market offers the same features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r>
              <a:rPr lang="en-US" dirty="0"/>
              <a:t>Target audience</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10128"/>
            <a:ext cx="4572000" cy="530352"/>
          </a:xfrm>
        </p:spPr>
        <p:txBody>
          <a:bodyPr/>
          <a:lstStyle/>
          <a:p>
            <a:r>
              <a:rPr lang="en-US" dirty="0"/>
              <a:t>Gen Z (18-25 years old)</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r>
              <a:rPr lang="en-US" dirty="0"/>
              <a:t>Cost savings</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r>
              <a:rPr lang="en-US" dirty="0"/>
              <a:t>Reduce expenses for replacement products </a:t>
            </a:r>
          </a:p>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Easy to use</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Simple design that gives customers the targeted information they need</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104782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Business model</a:t>
            </a:r>
          </a:p>
        </p:txBody>
      </p:sp>
      <p:pic>
        <p:nvPicPr>
          <p:cNvPr id="15" name="Picture Placeholder 14" descr="Open book outline">
            <a:extLst>
              <a:ext uri="{FF2B5EF4-FFF2-40B4-BE49-F238E27FC236}">
                <a16:creationId xmlns:a16="http://schemas.microsoft.com/office/drawing/2014/main" id="{F2339599-DDDD-46FB-ADBA-C1F6F40CFE1B}"/>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10104" y="1965960"/>
            <a:ext cx="2286000" cy="2286000"/>
          </a:xfrm>
        </p:spPr>
      </p:pic>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911096" y="4311688"/>
            <a:ext cx="2286000" cy="360000"/>
          </a:xfrm>
        </p:spPr>
        <p:txBody>
          <a:bodyPr/>
          <a:lstStyle/>
          <a:p>
            <a:r>
              <a:rPr lang="en-US" dirty="0"/>
              <a:t>Research</a:t>
            </a:r>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4773703"/>
            <a:ext cx="2286000" cy="1005840"/>
          </a:xfrm>
        </p:spPr>
        <p:txBody>
          <a:bodyPr>
            <a:normAutofit/>
          </a:bodyPr>
          <a:lstStyle/>
          <a:p>
            <a:r>
              <a:rPr lang="en-ZA" noProof="1"/>
              <a:t>We based our research on market trends and social media</a:t>
            </a:r>
          </a:p>
        </p:txBody>
      </p:sp>
      <p:pic>
        <p:nvPicPr>
          <p:cNvPr id="17" name="Picture Placeholder 16" descr="Group outline">
            <a:extLst>
              <a:ext uri="{FF2B5EF4-FFF2-40B4-BE49-F238E27FC236}">
                <a16:creationId xmlns:a16="http://schemas.microsoft.com/office/drawing/2014/main" id="{76119B79-7A4D-4487-B5F5-8175243D9256}"/>
              </a:ext>
            </a:extLst>
          </p:cNvPr>
          <p:cNvPicPr>
            <a:picLocks noGrp="1" noChangeAspect="1"/>
          </p:cNvPicPr>
          <p:nvPr>
            <p:ph type="pic" sz="quarter" idx="4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1917" y="1965960"/>
            <a:ext cx="2286000" cy="2286000"/>
          </a:xfrm>
        </p:spPr>
      </p:pic>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311688"/>
            <a:ext cx="2286000" cy="360000"/>
          </a:xfrm>
        </p:spPr>
        <p:txBody>
          <a:bodyPr/>
          <a:lstStyle/>
          <a:p>
            <a:r>
              <a:rPr lang="en-US" dirty="0"/>
              <a:t>Abstract</a:t>
            </a:r>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4956048" y="4773703"/>
            <a:ext cx="2286000" cy="1005840"/>
          </a:xfrm>
        </p:spPr>
        <p:txBody>
          <a:bodyPr>
            <a:normAutofit fontScale="92500"/>
          </a:bodyPr>
          <a:lstStyle/>
          <a:p>
            <a:r>
              <a:rPr lang="en-ZA" noProof="1"/>
              <a:t>We believe people need more products specifically dedicated to this niche market</a:t>
            </a:r>
          </a:p>
          <a:p>
            <a:endParaRPr lang="en-US" dirty="0"/>
          </a:p>
        </p:txBody>
      </p:sp>
      <p:pic>
        <p:nvPicPr>
          <p:cNvPr id="19" name="Picture Placeholder 18" descr="Arrow circle outline">
            <a:extLst>
              <a:ext uri="{FF2B5EF4-FFF2-40B4-BE49-F238E27FC236}">
                <a16:creationId xmlns:a16="http://schemas.microsoft.com/office/drawing/2014/main" id="{3CB47E7C-B154-4810-84C9-C31305D4B934}"/>
              </a:ext>
            </a:extLst>
          </p:cNvPr>
          <p:cNvPicPr>
            <a:picLocks noGrp="1" noChangeAspect="1"/>
          </p:cNvPicPr>
          <p:nvPr>
            <p:ph type="pic" sz="quarter" idx="4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93730" y="1965960"/>
            <a:ext cx="2286000" cy="2286000"/>
          </a:xfrm>
        </p:spPr>
      </p:pic>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7991856" y="4311688"/>
            <a:ext cx="2286000" cy="360000"/>
          </a:xfrm>
        </p:spPr>
        <p:txBody>
          <a:bodyPr/>
          <a:lstStyle/>
          <a:p>
            <a:r>
              <a:rPr lang="en-US" dirty="0"/>
              <a:t>Design</a:t>
            </a:r>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7991856" y="4773703"/>
            <a:ext cx="2286000" cy="1005840"/>
          </a:xfrm>
        </p:spPr>
        <p:txBody>
          <a:bodyPr/>
          <a:lstStyle/>
          <a:p>
            <a:r>
              <a:rPr lang="en-ZA" noProof="1"/>
              <a:t>Minimalist and easy to use </a:t>
            </a:r>
          </a:p>
        </p:txBody>
      </p:sp>
      <p:sp>
        <p:nvSpPr>
          <p:cNvPr id="122" name="Date Placeholder 121">
            <a:extLst>
              <a:ext uri="{FF2B5EF4-FFF2-40B4-BE49-F238E27FC236}">
                <a16:creationId xmlns:a16="http://schemas.microsoft.com/office/drawing/2014/main" id="{145491AF-B0E3-45E3-B13B-B845A699B65D}"/>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26</a:t>
            </a:fld>
            <a:endParaRPr lang="en-ZA" dirty="0"/>
          </a:p>
        </p:txBody>
      </p:sp>
    </p:spTree>
    <p:extLst>
      <p:ext uri="{BB962C8B-B14F-4D97-AF65-F5344CB8AC3E}">
        <p14:creationId xmlns:p14="http://schemas.microsoft.com/office/powerpoint/2010/main" val="2216454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le 113">
            <a:extLst>
              <a:ext uri="{FF2B5EF4-FFF2-40B4-BE49-F238E27FC236}">
                <a16:creationId xmlns:a16="http://schemas.microsoft.com/office/drawing/2014/main" id="{6995B2A1-4F72-48EE-BA20-8B2BA762B9C2}"/>
              </a:ext>
            </a:extLst>
          </p:cNvPr>
          <p:cNvSpPr>
            <a:spLocks noGrp="1"/>
          </p:cNvSpPr>
          <p:nvPr>
            <p:ph type="title"/>
          </p:nvPr>
        </p:nvSpPr>
        <p:spPr>
          <a:xfrm>
            <a:off x="838200" y="365125"/>
            <a:ext cx="10515600" cy="1325563"/>
          </a:xfrm>
        </p:spPr>
        <p:txBody>
          <a:bodyPr/>
          <a:lstStyle/>
          <a:p>
            <a:r>
              <a:rPr lang="en-ZA" dirty="0"/>
              <a:t>Market comparison</a:t>
            </a:r>
            <a:endParaRPr lang="en-US" dirty="0"/>
          </a:p>
        </p:txBody>
      </p:sp>
      <p:sp>
        <p:nvSpPr>
          <p:cNvPr id="37" name="Text Placeholder 36">
            <a:extLst>
              <a:ext uri="{FF2B5EF4-FFF2-40B4-BE49-F238E27FC236}">
                <a16:creationId xmlns:a16="http://schemas.microsoft.com/office/drawing/2014/main" id="{DE5575D4-5623-4536-A1FD-88DC9E69B70B}"/>
              </a:ext>
            </a:extLst>
          </p:cNvPr>
          <p:cNvSpPr>
            <a:spLocks noGrp="1"/>
          </p:cNvSpPr>
          <p:nvPr>
            <p:ph type="body" sz="quarter" idx="30"/>
          </p:nvPr>
        </p:nvSpPr>
        <p:spPr>
          <a:xfrm>
            <a:off x="2466593" y="2207455"/>
            <a:ext cx="1351811" cy="1097280"/>
          </a:xfrm>
        </p:spPr>
        <p:txBody>
          <a:bodyPr>
            <a:normAutofit/>
          </a:bodyPr>
          <a:lstStyle/>
          <a:p>
            <a:r>
              <a:rPr lang="en-US" dirty="0"/>
              <a:t>$3B</a:t>
            </a:r>
          </a:p>
        </p:txBody>
      </p:sp>
      <p:pic>
        <p:nvPicPr>
          <p:cNvPr id="18" name="Picture Placeholder 17" descr="photo of succulents in white pots&#10;">
            <a:extLst>
              <a:ext uri="{FF2B5EF4-FFF2-40B4-BE49-F238E27FC236}">
                <a16:creationId xmlns:a16="http://schemas.microsoft.com/office/drawing/2014/main" id="{02723B88-7DAA-44B0-BC66-1F112DBA6E5D}"/>
              </a:ext>
            </a:extLst>
          </p:cNvPr>
          <p:cNvPicPr>
            <a:picLocks noGrp="1" noChangeAspect="1"/>
          </p:cNvPicPr>
          <p:nvPr>
            <p:ph type="pic" sz="quarter" idx="36"/>
          </p:nvPr>
        </p:nvPicPr>
        <p:blipFill rotWithShape="1">
          <a:blip r:embed="rId2" cstate="screen">
            <a:extLst>
              <a:ext uri="{28A0092B-C50C-407E-A947-70E740481C1C}">
                <a14:useLocalDpi xmlns:a14="http://schemas.microsoft.com/office/drawing/2010/main" val="0"/>
              </a:ext>
            </a:extLst>
          </a:blip>
          <a:srcRect/>
          <a:stretch/>
        </p:blipFill>
        <p:spPr>
          <a:xfrm>
            <a:off x="1371600" y="2202883"/>
            <a:ext cx="1106424" cy="1106424"/>
          </a:xfrm>
        </p:spPr>
      </p:pic>
      <p:sp>
        <p:nvSpPr>
          <p:cNvPr id="2" name="Text Placeholder 1">
            <a:extLst>
              <a:ext uri="{FF2B5EF4-FFF2-40B4-BE49-F238E27FC236}">
                <a16:creationId xmlns:a16="http://schemas.microsoft.com/office/drawing/2014/main" id="{777BB92B-9C2F-4032-B64E-458859DF6B47}"/>
              </a:ext>
            </a:extLst>
          </p:cNvPr>
          <p:cNvSpPr>
            <a:spLocks noGrp="1"/>
          </p:cNvSpPr>
          <p:nvPr>
            <p:ph type="body" sz="quarter" idx="28"/>
          </p:nvPr>
        </p:nvSpPr>
        <p:spPr>
          <a:xfrm>
            <a:off x="3813048" y="2207455"/>
            <a:ext cx="3657600" cy="1097280"/>
          </a:xfrm>
          <a:ln>
            <a:noFill/>
          </a:ln>
        </p:spPr>
        <p:txBody>
          <a:bodyPr/>
          <a:lstStyle/>
          <a:p>
            <a:r>
              <a:rPr lang="en-ZA" dirty="0"/>
              <a:t>Opportunity to build</a:t>
            </a:r>
          </a:p>
        </p:txBody>
      </p:sp>
      <p:sp>
        <p:nvSpPr>
          <p:cNvPr id="7" name="Content Placeholder 6">
            <a:extLst>
              <a:ext uri="{FF2B5EF4-FFF2-40B4-BE49-F238E27FC236}">
                <a16:creationId xmlns:a16="http://schemas.microsoft.com/office/drawing/2014/main" id="{4C713243-B120-4978-9267-A70B93886AF3}"/>
              </a:ext>
            </a:extLst>
          </p:cNvPr>
          <p:cNvSpPr>
            <a:spLocks noGrp="1"/>
          </p:cNvSpPr>
          <p:nvPr>
            <p:ph sz="half" idx="2"/>
          </p:nvPr>
        </p:nvSpPr>
        <p:spPr>
          <a:xfrm>
            <a:off x="7470648" y="2207455"/>
            <a:ext cx="3657600" cy="1097280"/>
          </a:xfrm>
        </p:spPr>
        <p:txBody>
          <a:bodyPr>
            <a:normAutofit/>
          </a:bodyPr>
          <a:lstStyle/>
          <a:p>
            <a:r>
              <a:rPr lang="en-ZA" noProof="1"/>
              <a:t>Addressable market</a:t>
            </a:r>
          </a:p>
        </p:txBody>
      </p:sp>
      <p:sp>
        <p:nvSpPr>
          <p:cNvPr id="38" name="Text Placeholder 37">
            <a:extLst>
              <a:ext uri="{FF2B5EF4-FFF2-40B4-BE49-F238E27FC236}">
                <a16:creationId xmlns:a16="http://schemas.microsoft.com/office/drawing/2014/main" id="{9AB7232E-DE0F-4109-BB7B-0865DD7888EE}"/>
              </a:ext>
            </a:extLst>
          </p:cNvPr>
          <p:cNvSpPr>
            <a:spLocks noGrp="1"/>
          </p:cNvSpPr>
          <p:nvPr>
            <p:ph type="body" sz="quarter" idx="34"/>
          </p:nvPr>
        </p:nvSpPr>
        <p:spPr>
          <a:xfrm>
            <a:off x="2466592" y="3559605"/>
            <a:ext cx="1353313" cy="1097280"/>
          </a:xfrm>
        </p:spPr>
        <p:txBody>
          <a:bodyPr>
            <a:normAutofit/>
          </a:bodyPr>
          <a:lstStyle/>
          <a:p>
            <a:r>
              <a:rPr lang="en-US" dirty="0"/>
              <a:t>$2B</a:t>
            </a:r>
          </a:p>
        </p:txBody>
      </p:sp>
      <p:pic>
        <p:nvPicPr>
          <p:cNvPr id="20" name="Picture Placeholder 19" descr="photo top view of  various succulents">
            <a:extLst>
              <a:ext uri="{FF2B5EF4-FFF2-40B4-BE49-F238E27FC236}">
                <a16:creationId xmlns:a16="http://schemas.microsoft.com/office/drawing/2014/main" id="{117F462D-33B3-4F83-A197-62750015DDDF}"/>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1371600" y="3555033"/>
            <a:ext cx="1106424" cy="1106424"/>
          </a:xfrm>
        </p:spPr>
      </p:pic>
      <p:sp>
        <p:nvSpPr>
          <p:cNvPr id="11" name="Text Placeholder 10">
            <a:extLst>
              <a:ext uri="{FF2B5EF4-FFF2-40B4-BE49-F238E27FC236}">
                <a16:creationId xmlns:a16="http://schemas.microsoft.com/office/drawing/2014/main" id="{5F193562-19B1-4623-A459-077D94AB0310}"/>
              </a:ext>
            </a:extLst>
          </p:cNvPr>
          <p:cNvSpPr>
            <a:spLocks noGrp="1"/>
          </p:cNvSpPr>
          <p:nvPr>
            <p:ph type="body" sz="quarter" idx="37"/>
          </p:nvPr>
        </p:nvSpPr>
        <p:spPr>
          <a:xfrm>
            <a:off x="3813048" y="3559605"/>
            <a:ext cx="3657600" cy="1097280"/>
          </a:xfrm>
        </p:spPr>
        <p:txBody>
          <a:bodyPr/>
          <a:lstStyle/>
          <a:p>
            <a:r>
              <a:rPr lang="en-ZA" dirty="0"/>
              <a:t>Freedom to invent</a:t>
            </a:r>
          </a:p>
        </p:txBody>
      </p:sp>
      <p:sp>
        <p:nvSpPr>
          <p:cNvPr id="12" name="Content Placeholder 11">
            <a:extLst>
              <a:ext uri="{FF2B5EF4-FFF2-40B4-BE49-F238E27FC236}">
                <a16:creationId xmlns:a16="http://schemas.microsoft.com/office/drawing/2014/main" id="{B04251DE-984F-4F96-B658-96234EEBAA6C}"/>
              </a:ext>
            </a:extLst>
          </p:cNvPr>
          <p:cNvSpPr>
            <a:spLocks noGrp="1"/>
          </p:cNvSpPr>
          <p:nvPr>
            <p:ph sz="half" idx="38"/>
          </p:nvPr>
        </p:nvSpPr>
        <p:spPr>
          <a:xfrm>
            <a:off x="7470648" y="3559605"/>
            <a:ext cx="3657600" cy="1097280"/>
          </a:xfrm>
        </p:spPr>
        <p:txBody>
          <a:bodyPr>
            <a:normAutofit/>
          </a:bodyPr>
          <a:lstStyle/>
          <a:p>
            <a:r>
              <a:rPr lang="en-US" dirty="0"/>
              <a:t>Serviceable market</a:t>
            </a:r>
          </a:p>
        </p:txBody>
      </p:sp>
      <p:sp>
        <p:nvSpPr>
          <p:cNvPr id="39" name="Text Placeholder 38">
            <a:extLst>
              <a:ext uri="{FF2B5EF4-FFF2-40B4-BE49-F238E27FC236}">
                <a16:creationId xmlns:a16="http://schemas.microsoft.com/office/drawing/2014/main" id="{971325E6-8BA7-4684-9CAF-F9CC24E884DA}"/>
              </a:ext>
            </a:extLst>
          </p:cNvPr>
          <p:cNvSpPr>
            <a:spLocks noGrp="1"/>
          </p:cNvSpPr>
          <p:nvPr>
            <p:ph type="body" sz="quarter" idx="35"/>
          </p:nvPr>
        </p:nvSpPr>
        <p:spPr>
          <a:xfrm>
            <a:off x="2466592" y="4905756"/>
            <a:ext cx="1353314" cy="1097280"/>
          </a:xfrm>
        </p:spPr>
        <p:txBody>
          <a:bodyPr>
            <a:normAutofit/>
          </a:bodyPr>
          <a:lstStyle/>
          <a:p>
            <a:r>
              <a:rPr lang="en-US" dirty="0"/>
              <a:t>$1B</a:t>
            </a:r>
          </a:p>
        </p:txBody>
      </p:sp>
      <p:pic>
        <p:nvPicPr>
          <p:cNvPr id="22" name="Picture Placeholder 21" descr="photo of stacked &#10;ceramic plant pots">
            <a:extLst>
              <a:ext uri="{FF2B5EF4-FFF2-40B4-BE49-F238E27FC236}">
                <a16:creationId xmlns:a16="http://schemas.microsoft.com/office/drawing/2014/main" id="{9741A0BC-A474-40EB-8401-F1E47E57D13E}"/>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val="0"/>
              </a:ext>
            </a:extLst>
          </a:blip>
          <a:srcRect/>
          <a:stretch/>
        </p:blipFill>
        <p:spPr>
          <a:xfrm>
            <a:off x="1371600" y="4901184"/>
            <a:ext cx="1106424" cy="1106424"/>
          </a:xfrm>
        </p:spPr>
      </p:pic>
      <p:sp>
        <p:nvSpPr>
          <p:cNvPr id="14" name="Text Placeholder 13">
            <a:extLst>
              <a:ext uri="{FF2B5EF4-FFF2-40B4-BE49-F238E27FC236}">
                <a16:creationId xmlns:a16="http://schemas.microsoft.com/office/drawing/2014/main" id="{180CE0EB-9AF8-4582-8833-ADF066F1F699}"/>
              </a:ext>
            </a:extLst>
          </p:cNvPr>
          <p:cNvSpPr>
            <a:spLocks noGrp="1"/>
          </p:cNvSpPr>
          <p:nvPr>
            <p:ph type="body" sz="quarter" idx="40"/>
          </p:nvPr>
        </p:nvSpPr>
        <p:spPr>
          <a:xfrm>
            <a:off x="3813048" y="4905756"/>
            <a:ext cx="3657600" cy="1097280"/>
          </a:xfrm>
        </p:spPr>
        <p:txBody>
          <a:bodyPr/>
          <a:lstStyle/>
          <a:p>
            <a:r>
              <a:rPr lang="en-ZA" dirty="0"/>
              <a:t>Few competitors</a:t>
            </a:r>
          </a:p>
        </p:txBody>
      </p:sp>
      <p:sp>
        <p:nvSpPr>
          <p:cNvPr id="15" name="Content Placeholder 14">
            <a:extLst>
              <a:ext uri="{FF2B5EF4-FFF2-40B4-BE49-F238E27FC236}">
                <a16:creationId xmlns:a16="http://schemas.microsoft.com/office/drawing/2014/main" id="{E7443081-2C62-412D-A062-499CDB206E47}"/>
              </a:ext>
            </a:extLst>
          </p:cNvPr>
          <p:cNvSpPr>
            <a:spLocks noGrp="1"/>
          </p:cNvSpPr>
          <p:nvPr>
            <p:ph sz="half" idx="41"/>
          </p:nvPr>
        </p:nvSpPr>
        <p:spPr>
          <a:xfrm>
            <a:off x="7470648" y="4905756"/>
            <a:ext cx="3657600" cy="1097280"/>
          </a:xfrm>
        </p:spPr>
        <p:txBody>
          <a:bodyPr>
            <a:normAutofit/>
          </a:bodyPr>
          <a:lstStyle/>
          <a:p>
            <a:r>
              <a:rPr lang="en-ZA" noProof="1"/>
              <a:t>Obtainable market</a:t>
            </a:r>
            <a:endParaRPr lang="en-US" dirty="0"/>
          </a:p>
        </p:txBody>
      </p:sp>
      <p:sp>
        <p:nvSpPr>
          <p:cNvPr id="3" name="Date Placeholder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4" name="Footer Placeholder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5" name="Slide Number Placeholder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27</a:t>
            </a:fld>
            <a:endParaRPr lang="en-ZA" dirty="0"/>
          </a:p>
        </p:txBody>
      </p:sp>
    </p:spTree>
    <p:extLst>
      <p:ext uri="{BB962C8B-B14F-4D97-AF65-F5344CB8AC3E}">
        <p14:creationId xmlns:p14="http://schemas.microsoft.com/office/powerpoint/2010/main" val="738410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162073" y="1853548"/>
            <a:ext cx="4572000" cy="640080"/>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1162073" y="2505075"/>
            <a:ext cx="4572000" cy="3200400"/>
          </a:xfrm>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1853548"/>
            <a:ext cx="4572000" cy="640080"/>
          </a:xfrm>
        </p:spPr>
        <p:txBody>
          <a:bodyPr/>
          <a:lstStyle/>
          <a:p>
            <a:r>
              <a:rPr lang="en-US" dirty="0"/>
              <a:t>Competitors</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6494485" y="2505075"/>
            <a:ext cx="4572000" cy="3200400"/>
          </a:xfrm>
        </p:spPr>
        <p:txBody>
          <a:bodyPr/>
          <a:lstStyle/>
          <a:p>
            <a:r>
              <a:rPr lang="en-US" dirty="0"/>
              <a:t>Company A Product is more expensive</a:t>
            </a:r>
          </a:p>
          <a:p>
            <a:r>
              <a:rPr lang="en-US" dirty="0"/>
              <a:t>Companies B &amp; C Product is expensive and inconvenient to use</a:t>
            </a:r>
          </a:p>
          <a:p>
            <a:r>
              <a:rPr lang="en-US" dirty="0"/>
              <a:t>Companies D &amp; E Product is affordable but inconvenient to use</a:t>
            </a:r>
          </a:p>
        </p:txBody>
      </p:sp>
      <p:pic>
        <p:nvPicPr>
          <p:cNvPr id="24" name="Picture Placeholder 23" descr="photo of various succulent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Competitive layout</a:t>
            </a:r>
            <a:endParaRPr lang="en-ZA" dirty="0"/>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4992992" y="2232908"/>
            <a:ext cx="2194560" cy="274320"/>
          </a:xfrm>
        </p:spPr>
        <p:txBody>
          <a:bodyPr>
            <a:normAutofit/>
          </a:bodyPr>
          <a:lstStyle/>
          <a:p>
            <a:r>
              <a:rPr lang="en-ZA" dirty="0"/>
              <a:t>CONVENIENT</a:t>
            </a:r>
          </a:p>
        </p:txBody>
      </p:sp>
      <p:sp>
        <p:nvSpPr>
          <p:cNvPr id="14" name="TextBox 13">
            <a:extLst>
              <a:ext uri="{FF2B5EF4-FFF2-40B4-BE49-F238E27FC236}">
                <a16:creationId xmlns:a16="http://schemas.microsoft.com/office/drawing/2014/main" id="{6F4D88FB-4966-440B-B91C-A4A994D5A589}"/>
              </a:ext>
            </a:extLst>
          </p:cNvPr>
          <p:cNvSpPr txBox="1"/>
          <p:nvPr/>
        </p:nvSpPr>
        <p:spPr>
          <a:xfrm>
            <a:off x="1179196" y="2452440"/>
            <a:ext cx="2103120" cy="307777"/>
          </a:xfrm>
          <a:prstGeom prst="rect">
            <a:avLst/>
          </a:prstGeom>
          <a:noFill/>
        </p:spPr>
        <p:txBody>
          <a:bodyPr wrap="square" rtlCol="0">
            <a:spAutoFit/>
          </a:bodyPr>
          <a:lstStyle/>
          <a:p>
            <a:pPr algn="ctr"/>
            <a:r>
              <a:rPr lang="en-US" sz="1400" b="1" dirty="0">
                <a:solidFill>
                  <a:schemeClr val="accent5"/>
                </a:solidFill>
              </a:rPr>
              <a:t>A</a:t>
            </a:r>
          </a:p>
        </p:txBody>
      </p:sp>
      <p:sp>
        <p:nvSpPr>
          <p:cNvPr id="38" name="TextBox 37">
            <a:extLst>
              <a:ext uri="{FF2B5EF4-FFF2-40B4-BE49-F238E27FC236}">
                <a16:creationId xmlns:a16="http://schemas.microsoft.com/office/drawing/2014/main" id="{67A04ABF-FDB1-4293-B2FF-45D35ADC8C2E}"/>
              </a:ext>
            </a:extLst>
          </p:cNvPr>
          <p:cNvSpPr txBox="1"/>
          <p:nvPr/>
        </p:nvSpPr>
        <p:spPr>
          <a:xfrm>
            <a:off x="8922733" y="2592892"/>
            <a:ext cx="1510914" cy="400110"/>
          </a:xfrm>
          <a:prstGeom prst="rect">
            <a:avLst/>
          </a:prstGeom>
          <a:noFill/>
        </p:spPr>
        <p:txBody>
          <a:bodyPr wrap="square" rtlCol="0">
            <a:spAutoFit/>
          </a:bodyPr>
          <a:lstStyle/>
          <a:p>
            <a:pPr algn="ctr"/>
            <a:r>
              <a:rPr lang="en-US" sz="2000" dirty="0">
                <a:solidFill>
                  <a:schemeClr val="accent1">
                    <a:lumMod val="90000"/>
                  </a:schemeClr>
                </a:solidFill>
                <a:latin typeface="+mj-lt"/>
              </a:rPr>
              <a:t>Contoso</a:t>
            </a:r>
          </a:p>
        </p:txBody>
      </p:sp>
      <p:sp>
        <p:nvSpPr>
          <p:cNvPr id="13" name="Text Placeholder 12">
            <a:extLst>
              <a:ext uri="{FF2B5EF4-FFF2-40B4-BE49-F238E27FC236}">
                <a16:creationId xmlns:a16="http://schemas.microsoft.com/office/drawing/2014/main" id="{C8982B59-A1B2-40DA-A0C6-72C2741AB5AB}"/>
              </a:ext>
            </a:extLst>
          </p:cNvPr>
          <p:cNvSpPr>
            <a:spLocks noGrp="1"/>
          </p:cNvSpPr>
          <p:nvPr>
            <p:ph type="body" sz="quarter" idx="14"/>
          </p:nvPr>
        </p:nvSpPr>
        <p:spPr>
          <a:xfrm>
            <a:off x="708728" y="3494402"/>
            <a:ext cx="2194560" cy="274320"/>
          </a:xfrm>
        </p:spPr>
        <p:txBody>
          <a:bodyPr/>
          <a:lstStyle/>
          <a:p>
            <a:r>
              <a:rPr lang="en-US" dirty="0"/>
              <a:t>EXPENSIVE</a:t>
            </a:r>
          </a:p>
        </p:txBody>
      </p:sp>
      <p:sp>
        <p:nvSpPr>
          <p:cNvPr id="31" name="Text Placeholder 30">
            <a:extLst>
              <a:ext uri="{FF2B5EF4-FFF2-40B4-BE49-F238E27FC236}">
                <a16:creationId xmlns:a16="http://schemas.microsoft.com/office/drawing/2014/main" id="{6B19234D-D2EF-4701-9E2E-B32018B006DB}"/>
              </a:ext>
            </a:extLst>
          </p:cNvPr>
          <p:cNvSpPr>
            <a:spLocks noGrp="1"/>
          </p:cNvSpPr>
          <p:nvPr>
            <p:ph type="body" sz="quarter" idx="15"/>
          </p:nvPr>
        </p:nvSpPr>
        <p:spPr>
          <a:xfrm>
            <a:off x="9310732" y="3494402"/>
            <a:ext cx="2194560" cy="274320"/>
          </a:xfrm>
        </p:spPr>
        <p:txBody>
          <a:bodyPr/>
          <a:lstStyle/>
          <a:p>
            <a:r>
              <a:rPr lang="en-US" dirty="0"/>
              <a:t>AFFORDABLE</a:t>
            </a:r>
          </a:p>
        </p:txBody>
      </p:sp>
      <p:sp>
        <p:nvSpPr>
          <p:cNvPr id="20" name="TextBox 19">
            <a:extLst>
              <a:ext uri="{FF2B5EF4-FFF2-40B4-BE49-F238E27FC236}">
                <a16:creationId xmlns:a16="http://schemas.microsoft.com/office/drawing/2014/main" id="{C7B14B30-2419-4D40-8AD3-31CCBF88F7F8}"/>
              </a:ext>
            </a:extLst>
          </p:cNvPr>
          <p:cNvSpPr txBox="1"/>
          <p:nvPr/>
        </p:nvSpPr>
        <p:spPr>
          <a:xfrm>
            <a:off x="1777326" y="4197096"/>
            <a:ext cx="2103120" cy="307777"/>
          </a:xfrm>
          <a:prstGeom prst="rect">
            <a:avLst/>
          </a:prstGeom>
          <a:noFill/>
        </p:spPr>
        <p:txBody>
          <a:bodyPr wrap="square" rtlCol="0">
            <a:spAutoFit/>
          </a:bodyPr>
          <a:lstStyle/>
          <a:p>
            <a:pPr algn="ctr"/>
            <a:r>
              <a:rPr lang="en-US" sz="1400" b="1" dirty="0">
                <a:solidFill>
                  <a:schemeClr val="accent5"/>
                </a:solidFill>
              </a:rPr>
              <a:t>D</a:t>
            </a:r>
          </a:p>
        </p:txBody>
      </p:sp>
      <p:sp>
        <p:nvSpPr>
          <p:cNvPr id="26" name="TextBox 25">
            <a:extLst>
              <a:ext uri="{FF2B5EF4-FFF2-40B4-BE49-F238E27FC236}">
                <a16:creationId xmlns:a16="http://schemas.microsoft.com/office/drawing/2014/main" id="{322AD189-7DB5-4ACB-AD7F-5DFD87E8A71F}"/>
              </a:ext>
            </a:extLst>
          </p:cNvPr>
          <p:cNvSpPr txBox="1"/>
          <p:nvPr/>
        </p:nvSpPr>
        <p:spPr>
          <a:xfrm>
            <a:off x="8113395" y="4212515"/>
            <a:ext cx="2103120" cy="307777"/>
          </a:xfrm>
          <a:prstGeom prst="rect">
            <a:avLst/>
          </a:prstGeom>
          <a:noFill/>
        </p:spPr>
        <p:txBody>
          <a:bodyPr wrap="square" rtlCol="0">
            <a:spAutoFit/>
          </a:bodyPr>
          <a:lstStyle/>
          <a:p>
            <a:pPr algn="ctr"/>
            <a:r>
              <a:rPr lang="en-US" sz="1400" b="1" dirty="0">
                <a:solidFill>
                  <a:schemeClr val="accent5"/>
                </a:solidFill>
              </a:rPr>
              <a:t>C</a:t>
            </a:r>
          </a:p>
        </p:txBody>
      </p:sp>
      <p:sp>
        <p:nvSpPr>
          <p:cNvPr id="22" name="TextBox 21">
            <a:extLst>
              <a:ext uri="{FF2B5EF4-FFF2-40B4-BE49-F238E27FC236}">
                <a16:creationId xmlns:a16="http://schemas.microsoft.com/office/drawing/2014/main" id="{BEC01721-4BB0-488B-9B5A-48C46D8D28B3}"/>
              </a:ext>
            </a:extLst>
          </p:cNvPr>
          <p:cNvSpPr txBox="1"/>
          <p:nvPr/>
        </p:nvSpPr>
        <p:spPr>
          <a:xfrm>
            <a:off x="2237505" y="5045672"/>
            <a:ext cx="2103120" cy="307777"/>
          </a:xfrm>
          <a:prstGeom prst="rect">
            <a:avLst/>
          </a:prstGeom>
          <a:noFill/>
        </p:spPr>
        <p:txBody>
          <a:bodyPr wrap="square" rtlCol="0">
            <a:spAutoFit/>
          </a:bodyPr>
          <a:lstStyle/>
          <a:p>
            <a:pPr algn="ctr"/>
            <a:r>
              <a:rPr lang="en-US" sz="1400" b="1" dirty="0">
                <a:solidFill>
                  <a:schemeClr val="accent5"/>
                </a:solidFill>
              </a:rPr>
              <a:t>E</a:t>
            </a:r>
          </a:p>
        </p:txBody>
      </p:sp>
      <p:sp>
        <p:nvSpPr>
          <p:cNvPr id="24" name="TextBox 23">
            <a:extLst>
              <a:ext uri="{FF2B5EF4-FFF2-40B4-BE49-F238E27FC236}">
                <a16:creationId xmlns:a16="http://schemas.microsoft.com/office/drawing/2014/main" id="{8D07B799-6119-4CA9-B5CE-C125763CFAF9}"/>
              </a:ext>
            </a:extLst>
          </p:cNvPr>
          <p:cNvSpPr txBox="1"/>
          <p:nvPr/>
        </p:nvSpPr>
        <p:spPr>
          <a:xfrm>
            <a:off x="7384570" y="5048416"/>
            <a:ext cx="2103120" cy="307777"/>
          </a:xfrm>
          <a:prstGeom prst="rect">
            <a:avLst/>
          </a:prstGeom>
          <a:noFill/>
        </p:spPr>
        <p:txBody>
          <a:bodyPr wrap="square" rtlCol="0">
            <a:spAutoFit/>
          </a:bodyPr>
          <a:lstStyle/>
          <a:p>
            <a:pPr algn="ctr"/>
            <a:r>
              <a:rPr lang="en-US" sz="1400" b="1" dirty="0">
                <a:solidFill>
                  <a:schemeClr val="accent5"/>
                </a:solidFill>
              </a:rPr>
              <a:t>B</a:t>
            </a:r>
          </a:p>
        </p:txBody>
      </p:sp>
      <p:sp>
        <p:nvSpPr>
          <p:cNvPr id="27" name="Text Placeholder 26">
            <a:extLst>
              <a:ext uri="{FF2B5EF4-FFF2-40B4-BE49-F238E27FC236}">
                <a16:creationId xmlns:a16="http://schemas.microsoft.com/office/drawing/2014/main" id="{84D2AA97-E618-49CB-8CE9-42717E005933}"/>
              </a:ext>
            </a:extLst>
          </p:cNvPr>
          <p:cNvSpPr>
            <a:spLocks noGrp="1"/>
          </p:cNvSpPr>
          <p:nvPr>
            <p:ph type="body" sz="quarter" idx="13"/>
          </p:nvPr>
        </p:nvSpPr>
        <p:spPr>
          <a:xfrm>
            <a:off x="4992992" y="5287722"/>
            <a:ext cx="2194560" cy="274320"/>
          </a:xfrm>
        </p:spPr>
        <p:txBody>
          <a:bodyPr/>
          <a:lstStyle/>
          <a:p>
            <a:r>
              <a:rPr lang="en-US" dirty="0"/>
              <a:t>INCONVENIENT</a:t>
            </a:r>
          </a:p>
        </p:txBody>
      </p:sp>
      <p:sp>
        <p:nvSpPr>
          <p:cNvPr id="52" name="Date Placeholder 51">
            <a:extLst>
              <a:ext uri="{FF2B5EF4-FFF2-40B4-BE49-F238E27FC236}">
                <a16:creationId xmlns:a16="http://schemas.microsoft.com/office/drawing/2014/main" id="{3A1FF608-E141-4725-A9EC-726D830FED76}"/>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29</a:t>
            </a:fld>
            <a:endParaRPr lang="en-ZA" dirty="0"/>
          </a:p>
        </p:txBody>
      </p:sp>
      <p:sp>
        <p:nvSpPr>
          <p:cNvPr id="28" name="Oval 27">
            <a:extLst>
              <a:ext uri="{FF2B5EF4-FFF2-40B4-BE49-F238E27FC236}">
                <a16:creationId xmlns:a16="http://schemas.microsoft.com/office/drawing/2014/main" id="{36727BE3-A800-4D66-A1F2-87FBCFA4914B}"/>
              </a:ext>
              <a:ext uri="{C183D7F6-B498-43B3-948B-1728B52AA6E4}">
                <adec:decorative xmlns:adec="http://schemas.microsoft.com/office/drawing/2017/decorative" val="1"/>
              </a:ext>
            </a:extLst>
          </p:cNvPr>
          <p:cNvSpPr/>
          <p:nvPr/>
        </p:nvSpPr>
        <p:spPr>
          <a:xfrm>
            <a:off x="2139316" y="275069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2908B8A-EAA4-45C6-A367-59D25A109B9E}"/>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C08E96C2-DCF2-4C90-8F72-2329BB62F43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5C63F025-C100-4C98-AEEB-EA1EDBFA3BC1}"/>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593DB100-4291-4518-A93E-C369A0D490E9}"/>
              </a:ext>
              <a:ext uri="{C183D7F6-B498-43B3-948B-1728B52AA6E4}">
                <adec:decorative xmlns:adec="http://schemas.microsoft.com/office/drawing/2017/decorative" val="1"/>
              </a:ext>
            </a:extLst>
          </p:cNvPr>
          <p:cNvSpPr/>
          <p:nvPr/>
        </p:nvSpPr>
        <p:spPr>
          <a:xfrm>
            <a:off x="2737446" y="402531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Oval 39">
            <a:extLst>
              <a:ext uri="{FF2B5EF4-FFF2-40B4-BE49-F238E27FC236}">
                <a16:creationId xmlns:a16="http://schemas.microsoft.com/office/drawing/2014/main" id="{34C663AD-4E82-4CCB-9202-5D88D5B90254}"/>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1191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059924"/>
          </a:xfrm>
        </p:spPr>
        <p:txBody>
          <a:bodyPr/>
          <a:lstStyle/>
          <a:p>
            <a:r>
              <a:rPr lang="en-US" dirty="0"/>
              <a:t>Growth strategy</a:t>
            </a:r>
          </a:p>
        </p:txBody>
      </p:sp>
      <p:sp>
        <p:nvSpPr>
          <p:cNvPr id="11" name="Text Placeholder 10">
            <a:extLst>
              <a:ext uri="{FF2B5EF4-FFF2-40B4-BE49-F238E27FC236}">
                <a16:creationId xmlns:a16="http://schemas.microsoft.com/office/drawing/2014/main" id="{09D3978D-6E02-4F15-83B3-400CCE09A26A}"/>
              </a:ext>
            </a:extLst>
          </p:cNvPr>
          <p:cNvSpPr>
            <a:spLocks noGrp="1"/>
          </p:cNvSpPr>
          <p:nvPr>
            <p:ph type="body" idx="1"/>
          </p:nvPr>
        </p:nvSpPr>
        <p:spPr>
          <a:xfrm>
            <a:off x="831850" y="1426525"/>
            <a:ext cx="10515600" cy="457200"/>
          </a:xfrm>
        </p:spPr>
        <p:txBody>
          <a:bodyPr>
            <a:normAutofit/>
          </a:bodyPr>
          <a:lstStyle/>
          <a:p>
            <a:r>
              <a:rPr lang="en-ZA" dirty="0"/>
              <a:t>How we’ll scale in the future</a:t>
            </a:r>
          </a:p>
          <a:p>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1097280" y="2458260"/>
            <a:ext cx="3200400" cy="731520"/>
          </a:xfrm>
          <a:solidFill>
            <a:schemeClr val="accent2">
              <a:alpha val="50000"/>
            </a:schemeClr>
          </a:solidFill>
          <a:ln>
            <a:solidFill>
              <a:schemeClr val="accent2"/>
            </a:solidFill>
          </a:ln>
        </p:spPr>
        <p:txBody>
          <a:bodyPr vert="horz" lIns="91440" tIns="45720" rIns="91440" bIns="45720" rtlCol="0" anchor="ctr" anchorCtr="1">
            <a:normAutofit/>
          </a:bodyPr>
          <a:lstStyle/>
          <a:p>
            <a:r>
              <a:rPr lang="en-US" dirty="0"/>
              <a:t>Feb 20XX</a:t>
            </a:r>
          </a:p>
        </p:txBody>
      </p:sp>
      <p:sp>
        <p:nvSpPr>
          <p:cNvPr id="12" name="Text Placeholder 11">
            <a:extLst>
              <a:ext uri="{FF2B5EF4-FFF2-40B4-BE49-F238E27FC236}">
                <a16:creationId xmlns:a16="http://schemas.microsoft.com/office/drawing/2014/main" id="{EDF55437-A2E9-41B0-8902-7FB8BCD86363}"/>
              </a:ext>
            </a:extLst>
          </p:cNvPr>
          <p:cNvSpPr>
            <a:spLocks noGrp="1"/>
          </p:cNvSpPr>
          <p:nvPr>
            <p:ph type="body" sz="quarter" idx="15"/>
          </p:nvPr>
        </p:nvSpPr>
        <p:spPr>
          <a:xfrm>
            <a:off x="1095593" y="3191256"/>
            <a:ext cx="3200400" cy="2465883"/>
          </a:xfrm>
          <a:noFill/>
          <a:ln>
            <a:solidFill>
              <a:schemeClr val="accent2"/>
            </a:solidFill>
          </a:ln>
        </p:spPr>
        <p:txBody>
          <a:bodyPr lIns="182880" tIns="182880" rIns="182880" anchor="t" anchorCtr="0">
            <a:normAutofit/>
          </a:bodyPr>
          <a:lstStyle/>
          <a:p>
            <a:r>
              <a:rPr lang="en-US" dirty="0"/>
              <a:t>Roll out product to high profile or top-level participants to help establish the product</a:t>
            </a:r>
          </a:p>
          <a:p>
            <a:endParaRPr lang="en-US" dirty="0"/>
          </a:p>
        </p:txBody>
      </p:sp>
      <p:sp>
        <p:nvSpPr>
          <p:cNvPr id="21" name="Text Placeholder 20">
            <a:extLst>
              <a:ext uri="{FF2B5EF4-FFF2-40B4-BE49-F238E27FC236}">
                <a16:creationId xmlns:a16="http://schemas.microsoft.com/office/drawing/2014/main" id="{9F96FB0A-2A02-4DFB-8C70-412D8DF11C0B}"/>
              </a:ext>
            </a:extLst>
          </p:cNvPr>
          <p:cNvSpPr>
            <a:spLocks noGrp="1"/>
          </p:cNvSpPr>
          <p:nvPr>
            <p:ph type="body" sz="quarter" idx="24"/>
          </p:nvPr>
        </p:nvSpPr>
        <p:spPr>
          <a:xfrm>
            <a:off x="4625274" y="2458260"/>
            <a:ext cx="3200400" cy="731520"/>
          </a:xfrm>
          <a:solidFill>
            <a:schemeClr val="accent2">
              <a:alpha val="50000"/>
            </a:schemeClr>
          </a:solidFill>
          <a:ln>
            <a:solidFill>
              <a:schemeClr val="accent2"/>
            </a:solidFill>
          </a:ln>
        </p:spPr>
        <p:txBody>
          <a:bodyPr/>
          <a:lstStyle/>
          <a:p>
            <a:r>
              <a:rPr lang="en-US" dirty="0"/>
              <a:t>May 20XX</a:t>
            </a:r>
          </a:p>
        </p:txBody>
      </p:sp>
      <p:sp>
        <p:nvSpPr>
          <p:cNvPr id="22" name="Text Placeholder 21">
            <a:extLst>
              <a:ext uri="{FF2B5EF4-FFF2-40B4-BE49-F238E27FC236}">
                <a16:creationId xmlns:a16="http://schemas.microsoft.com/office/drawing/2014/main" id="{CB78CA3E-425A-49FC-8D99-4000609FEDB9}"/>
              </a:ext>
            </a:extLst>
          </p:cNvPr>
          <p:cNvSpPr>
            <a:spLocks noGrp="1"/>
          </p:cNvSpPr>
          <p:nvPr>
            <p:ph type="body" sz="quarter" idx="25"/>
          </p:nvPr>
        </p:nvSpPr>
        <p:spPr>
          <a:xfrm>
            <a:off x="4626864" y="3191256"/>
            <a:ext cx="3200400" cy="2465883"/>
          </a:xfrm>
          <a:noFill/>
          <a:ln>
            <a:solidFill>
              <a:schemeClr val="accent2"/>
            </a:solidFill>
          </a:ln>
        </p:spPr>
        <p:txBody>
          <a:bodyPr anchor="t" anchorCtr="1">
            <a:normAutofit/>
          </a:bodyPr>
          <a:lstStyle/>
          <a:p>
            <a:r>
              <a:rPr lang="en-US" dirty="0"/>
              <a:t>Release the product to the general public and monitor press release and social media accounts</a:t>
            </a:r>
          </a:p>
        </p:txBody>
      </p:sp>
      <p:sp>
        <p:nvSpPr>
          <p:cNvPr id="23" name="Text Placeholder 22">
            <a:extLst>
              <a:ext uri="{FF2B5EF4-FFF2-40B4-BE49-F238E27FC236}">
                <a16:creationId xmlns:a16="http://schemas.microsoft.com/office/drawing/2014/main" id="{75D2ED3F-4593-4DAA-83A4-953C35F622C9}"/>
              </a:ext>
            </a:extLst>
          </p:cNvPr>
          <p:cNvSpPr>
            <a:spLocks noGrp="1"/>
          </p:cNvSpPr>
          <p:nvPr>
            <p:ph type="body" sz="quarter" idx="26"/>
          </p:nvPr>
        </p:nvSpPr>
        <p:spPr>
          <a:xfrm>
            <a:off x="8153269" y="2458260"/>
            <a:ext cx="3200400" cy="731520"/>
          </a:xfrm>
          <a:solidFill>
            <a:schemeClr val="accent2">
              <a:alpha val="50000"/>
            </a:schemeClr>
          </a:solidFill>
          <a:ln>
            <a:solidFill>
              <a:schemeClr val="accent2"/>
            </a:solidFill>
          </a:ln>
        </p:spPr>
        <p:txBody>
          <a:bodyPr/>
          <a:lstStyle/>
          <a:p>
            <a:r>
              <a:rPr lang="en-US" dirty="0"/>
              <a:t>Oct 20XX</a:t>
            </a:r>
          </a:p>
        </p:txBody>
      </p:sp>
      <p:sp>
        <p:nvSpPr>
          <p:cNvPr id="24" name="Text Placeholder 23">
            <a:extLst>
              <a:ext uri="{FF2B5EF4-FFF2-40B4-BE49-F238E27FC236}">
                <a16:creationId xmlns:a16="http://schemas.microsoft.com/office/drawing/2014/main" id="{0A0B0A1D-F3E2-4CA5-BB2D-285AB09BB4B3}"/>
              </a:ext>
            </a:extLst>
          </p:cNvPr>
          <p:cNvSpPr>
            <a:spLocks noGrp="1"/>
          </p:cNvSpPr>
          <p:nvPr>
            <p:ph type="body" sz="quarter" idx="27"/>
          </p:nvPr>
        </p:nvSpPr>
        <p:spPr>
          <a:xfrm>
            <a:off x="8156448" y="3191256"/>
            <a:ext cx="3200400" cy="2465883"/>
          </a:xfrm>
          <a:noFill/>
          <a:ln>
            <a:solidFill>
              <a:schemeClr val="accent2"/>
            </a:solidFill>
          </a:ln>
        </p:spPr>
        <p:txBody>
          <a:bodyPr anchor="t" anchorCtr="1"/>
          <a:lstStyle/>
          <a:p>
            <a:r>
              <a:rPr lang="en-US" dirty="0"/>
              <a:t>Gather feedback and adjust product design as necessary</a:t>
            </a:r>
          </a:p>
          <a:p>
            <a:endParaRPr lang="en-US" dirty="0"/>
          </a:p>
        </p:txBody>
      </p:sp>
      <p:sp>
        <p:nvSpPr>
          <p:cNvPr id="98" name="Date Placeholder 97">
            <a:extLst>
              <a:ext uri="{FF2B5EF4-FFF2-40B4-BE49-F238E27FC236}">
                <a16:creationId xmlns:a16="http://schemas.microsoft.com/office/drawing/2014/main" id="{13DFDE46-4275-492C-825A-C6E412B28241}"/>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99" name="Footer Placeholder 98">
            <a:extLst>
              <a:ext uri="{FF2B5EF4-FFF2-40B4-BE49-F238E27FC236}">
                <a16:creationId xmlns:a16="http://schemas.microsoft.com/office/drawing/2014/main" id="{40F2CC71-2F3A-4594-B8D9-6343A4E974D6}"/>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100" name="Slide Number Placeholder 99">
            <a:extLst>
              <a:ext uri="{FF2B5EF4-FFF2-40B4-BE49-F238E27FC236}">
                <a16:creationId xmlns:a16="http://schemas.microsoft.com/office/drawing/2014/main" id="{D7EF088D-A6D8-4DA5-AD4D-5221E33569A0}"/>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3118071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Traction</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Forecasting for success</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706438" y="2071688"/>
            <a:ext cx="5029200" cy="457200"/>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853081935"/>
              </p:ext>
            </p:extLst>
          </p:nvPr>
        </p:nvGraphicFramePr>
        <p:xfrm>
          <a:off x="706438" y="2641600"/>
          <a:ext cx="5157785" cy="3027891"/>
        </p:xfrm>
        <a:graphic>
          <a:graphicData uri="http://schemas.openxmlformats.org/drawingml/2006/table">
            <a:tbl>
              <a:tblPr firstRow="1" bandRow="1">
                <a:tableStyleId>{5A111915-BE36-4E01-A7E5-04B1672EAD32}</a:tableStyleId>
              </a:tblPr>
              <a:tblGrid>
                <a:gridCol w="1031557">
                  <a:extLst>
                    <a:ext uri="{9D8B030D-6E8A-4147-A177-3AD203B41FA5}">
                      <a16:colId xmlns:a16="http://schemas.microsoft.com/office/drawing/2014/main" val="3233966979"/>
                    </a:ext>
                  </a:extLst>
                </a:gridCol>
                <a:gridCol w="1031557">
                  <a:extLst>
                    <a:ext uri="{9D8B030D-6E8A-4147-A177-3AD203B41FA5}">
                      <a16:colId xmlns:a16="http://schemas.microsoft.com/office/drawing/2014/main" val="1158840958"/>
                    </a:ext>
                  </a:extLst>
                </a:gridCol>
                <a:gridCol w="1031557">
                  <a:extLst>
                    <a:ext uri="{9D8B030D-6E8A-4147-A177-3AD203B41FA5}">
                      <a16:colId xmlns:a16="http://schemas.microsoft.com/office/drawing/2014/main" val="1014947327"/>
                    </a:ext>
                  </a:extLst>
                </a:gridCol>
                <a:gridCol w="1031557">
                  <a:extLst>
                    <a:ext uri="{9D8B030D-6E8A-4147-A177-3AD203B41FA5}">
                      <a16:colId xmlns:a16="http://schemas.microsoft.com/office/drawing/2014/main" val="2653728004"/>
                    </a:ext>
                  </a:extLst>
                </a:gridCol>
                <a:gridCol w="1031557">
                  <a:extLst>
                    <a:ext uri="{9D8B030D-6E8A-4147-A177-3AD203B41FA5}">
                      <a16:colId xmlns:a16="http://schemas.microsoft.com/office/drawing/2014/main" val="4218738779"/>
                    </a:ext>
                  </a:extLst>
                </a:gridCol>
              </a:tblGrid>
              <a:tr h="916439">
                <a:tc>
                  <a:txBody>
                    <a:bodyPr/>
                    <a:lstStyle/>
                    <a:p>
                      <a:endParaRPr lang="en-US" sz="1400" dirty="0"/>
                    </a:p>
                  </a:txBody>
                  <a:tcPr>
                    <a:solidFill>
                      <a:schemeClr val="accent5">
                        <a:lumMod val="60000"/>
                        <a:lumOff val="40000"/>
                      </a:schemeClr>
                    </a:solidFill>
                  </a:tcPr>
                </a:tc>
                <a:tc>
                  <a:txBody>
                    <a:bodyPr/>
                    <a:lstStyle/>
                    <a:p>
                      <a:pPr algn="ctr"/>
                      <a:r>
                        <a:rPr lang="en-US" sz="1400" dirty="0">
                          <a:solidFill>
                            <a:schemeClr val="tx1"/>
                          </a:solidFill>
                        </a:rPr>
                        <a:t>Clients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Orders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Gross revenue</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Net revenue</a:t>
                      </a:r>
                      <a:endParaRPr lang="ru-RU" sz="1400" dirty="0">
                        <a:solidFill>
                          <a:schemeClr val="tx1"/>
                        </a:solidFill>
                      </a:endParaRPr>
                    </a:p>
                  </a:txBody>
                  <a:tcPr marL="95186" marR="95186" marT="47593" marB="47593" anchor="ctr">
                    <a:solidFill>
                      <a:schemeClr val="accent5">
                        <a:lumMod val="60000"/>
                        <a:lumOff val="40000"/>
                      </a:schemeClr>
                    </a:solidFill>
                  </a:tcPr>
                </a:tc>
                <a:extLst>
                  <a:ext uri="{0D108BD9-81ED-4DB2-BD59-A6C34878D82A}">
                    <a16:rowId xmlns:a16="http://schemas.microsoft.com/office/drawing/2014/main" val="3213590700"/>
                  </a:ext>
                </a:extLst>
              </a:tr>
              <a:tr h="527863">
                <a:tc>
                  <a:txBody>
                    <a:bodyPr/>
                    <a:lstStyle/>
                    <a:p>
                      <a:pPr algn="ctr"/>
                      <a:r>
                        <a:rPr lang="en-US" sz="1400" dirty="0"/>
                        <a:t>20XX</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27863">
                <a:tc>
                  <a:txBody>
                    <a:bodyPr/>
                    <a:lstStyle/>
                    <a:p>
                      <a:pPr algn="ctr"/>
                      <a:r>
                        <a:rPr lang="en-US" sz="1400" dirty="0"/>
                        <a:t>20XX</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27863">
                <a:tc>
                  <a:txBody>
                    <a:bodyPr/>
                    <a:lstStyle/>
                    <a:p>
                      <a:pPr algn="ctr"/>
                      <a:r>
                        <a:rPr lang="en-US" sz="1400" dirty="0"/>
                        <a:t>20XX</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27863">
                <a:tc>
                  <a:txBody>
                    <a:bodyPr/>
                    <a:lstStyle/>
                    <a:p>
                      <a:pPr algn="ctr"/>
                      <a:r>
                        <a:rPr lang="en-US" sz="1400" dirty="0"/>
                        <a:t>20XX</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67475" y="2071688"/>
            <a:ext cx="5029200" cy="457200"/>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600432397"/>
              </p:ext>
            </p:extLst>
          </p:nvPr>
        </p:nvGraphicFramePr>
        <p:xfrm>
          <a:off x="6467475" y="2641600"/>
          <a:ext cx="5029200" cy="3475038"/>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258568" y="2304288"/>
            <a:ext cx="1554480" cy="561975"/>
          </a:xfrm>
        </p:spPr>
        <p:txBody>
          <a:bodyPr tIns="0">
            <a:normAutofit/>
          </a:bodyPr>
          <a:lstStyle/>
          <a:p>
            <a:r>
              <a:rPr lang="en-ZA" dirty="0"/>
              <a:t>Draft blueprints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sp>
        <p:nvSpPr>
          <p:cNvPr id="70" name="Date Placeholder 69">
            <a:extLst>
              <a:ext uri="{FF2B5EF4-FFF2-40B4-BE49-F238E27FC236}">
                <a16:creationId xmlns:a16="http://schemas.microsoft.com/office/drawing/2014/main" id="{B3C3CC42-64DA-452A-821D-840B4ED37C81}"/>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32</a:t>
            </a:fld>
            <a:endParaRPr lang="en-ZA" dirty="0"/>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40250"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8118"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feedback</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2214"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design</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19953" y="5226571"/>
            <a:ext cx="1793875" cy="561975"/>
          </a:xfrm>
          <a:prstGeom prst="rect">
            <a:avLst/>
          </a:prstGeom>
          <a:solidFill>
            <a:schemeClr val="accent1"/>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rPr>
              <a:t>Launch design</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714105"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cxnSp>
        <p:nvCxnSpPr>
          <p:cNvPr id="81" name="Straight Connector 80">
            <a:extLst>
              <a:ext uri="{FF2B5EF4-FFF2-40B4-BE49-F238E27FC236}">
                <a16:creationId xmlns:a16="http://schemas.microsoft.com/office/drawing/2014/main" id="{6A60E3F7-029A-49BA-81A4-C0D9B46701FB}"/>
              </a:ext>
              <a:ext uri="{C183D7F6-B498-43B3-948B-1728B52AA6E4}">
                <adec:decorative xmlns:adec="http://schemas.microsoft.com/office/drawing/2017/decorative" val="1"/>
              </a:ext>
            </a:extLst>
          </p:cNvPr>
          <p:cNvCxnSpPr>
            <a:cxnSpLocks/>
          </p:cNvCxnSpPr>
          <p:nvPr/>
        </p:nvCxnSpPr>
        <p:spPr>
          <a:xfrm>
            <a:off x="3048000" y="257175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C63CB3E-25F3-4384-8C96-BB924FA53B43}"/>
              </a:ext>
              <a:ext uri="{C183D7F6-B498-43B3-948B-1728B52AA6E4}">
                <adec:decorative xmlns:adec="http://schemas.microsoft.com/office/drawing/2017/decorative" val="1"/>
              </a:ext>
            </a:extLst>
          </p:cNvPr>
          <p:cNvCxnSpPr>
            <a:cxnSpLocks/>
          </p:cNvCxnSpPr>
          <p:nvPr/>
        </p:nvCxnSpPr>
        <p:spPr>
          <a:xfrm rot="10800000">
            <a:off x="10958462"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E3DEF9-3B41-4091-B0CB-B5BCCCC48D8C}"/>
              </a:ext>
              <a:ext uri="{C183D7F6-B498-43B3-948B-1728B52AA6E4}">
                <adec:decorative xmlns:adec="http://schemas.microsoft.com/office/drawing/2017/decorative" val="1"/>
              </a:ext>
            </a:extLst>
          </p:cNvPr>
          <p:cNvCxnSpPr>
            <a:cxnSpLocks/>
          </p:cNvCxnSpPr>
          <p:nvPr/>
        </p:nvCxnSpPr>
        <p:spPr>
          <a:xfrm>
            <a:off x="543609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9EC6C0-1013-478D-9D38-F5E0A03C22F7}"/>
              </a:ext>
              <a:ext uri="{C183D7F6-B498-43B3-948B-1728B52AA6E4}">
                <adec:decorative xmlns:adec="http://schemas.microsoft.com/office/drawing/2017/decorative" val="1"/>
              </a:ext>
            </a:extLst>
          </p:cNvPr>
          <p:cNvCxnSpPr>
            <a:cxnSpLocks/>
          </p:cNvCxnSpPr>
          <p:nvPr/>
        </p:nvCxnSpPr>
        <p:spPr>
          <a:xfrm rot="10800000">
            <a:off x="3048000"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877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7018907" y="4659106"/>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220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Table 9">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2206455229"/>
              </p:ext>
            </p:extLst>
          </p:nvPr>
        </p:nvGraphicFramePr>
        <p:xfrm>
          <a:off x="838200" y="1685925"/>
          <a:ext cx="10515600" cy="4092296"/>
        </p:xfrm>
        <a:graphic>
          <a:graphicData uri="http://schemas.openxmlformats.org/drawingml/2006/table">
            <a:tbl>
              <a:tblPr firstRow="1" bandRow="1">
                <a:tableStyleId>{5A111915-BE36-4E01-A7E5-04B1672EAD32}</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14792">
                <a:tc>
                  <a:txBody>
                    <a:bodyPr/>
                    <a:lstStyle/>
                    <a:p>
                      <a:pPr algn="l" fontAlgn="b"/>
                      <a:endParaRPr lang="en-US" sz="1400" b="0" i="0" u="none" strike="noStrike" dirty="0">
                        <a:solidFill>
                          <a:schemeClr val="bg1"/>
                        </a:solidFill>
                        <a:effectLst/>
                        <a:latin typeface="+mn-lt"/>
                      </a:endParaRPr>
                    </a:p>
                  </a:txBody>
                  <a:tcPr marL="288000"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1</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2</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3</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l" fontAlgn="b"/>
                      <a:endParaRPr lang="en-US" sz="1400" b="0" i="0" u="none" strike="noStrike" dirty="0">
                        <a:solidFill>
                          <a:schemeClr val="tx1"/>
                        </a:solidFill>
                        <a:effectLst/>
                        <a:latin typeface="+mn-lt"/>
                      </a:endParaRPr>
                    </a:p>
                  </a:txBody>
                  <a:tcPr anchor="b">
                    <a:solidFill>
                      <a:schemeClr val="accent5">
                        <a:lumMod val="60000"/>
                        <a:lumOff val="40000"/>
                      </a:schemeClr>
                    </a:solidFill>
                  </a:tcPr>
                </a:tc>
                <a:extLst>
                  <a:ext uri="{0D108BD9-81ED-4DB2-BD59-A6C34878D82A}">
                    <a16:rowId xmlns:a16="http://schemas.microsoft.com/office/drawing/2014/main" val="4140773105"/>
                  </a:ext>
                </a:extLst>
              </a:tr>
              <a:tr h="314792">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142911372"/>
                  </a:ext>
                </a:extLst>
              </a:tr>
              <a:tr h="314792">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4792">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4792">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4792">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4792">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4792">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4792">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lstStyle/>
          <a:p>
            <a:r>
              <a:rPr lang="en-US" dirty="0"/>
              <a:t>Financials</a:t>
            </a:r>
          </a:p>
        </p:txBody>
      </p:sp>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33</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a:t>
            </a:r>
            <a:r>
              <a:rPr lang="en-US"/>
              <a:t>the team </a:t>
            </a:r>
            <a:endParaRPr lang="en-US" dirty="0"/>
          </a:p>
        </p:txBody>
      </p:sp>
      <p:pic>
        <p:nvPicPr>
          <p:cNvPr id="36" name="Picture Placeholder 35" descr="team member">
            <a:extLst>
              <a:ext uri="{FF2B5EF4-FFF2-40B4-BE49-F238E27FC236}">
                <a16:creationId xmlns:a16="http://schemas.microsoft.com/office/drawing/2014/main" id="{9E4C54D5-D090-422D-B13C-A07DDD8192B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830" r="5830"/>
          <a:stretch/>
        </p:blipFill>
        <p:spPr>
          <a:xfrm>
            <a:off x="1335515" y="1717141"/>
            <a:ext cx="2286000" cy="1554480"/>
          </a:xfrm>
        </p:spPr>
      </p:pic>
      <p:sp>
        <p:nvSpPr>
          <p:cNvPr id="4" name="Text Placeholder 3">
            <a:extLst>
              <a:ext uri="{FF2B5EF4-FFF2-40B4-BE49-F238E27FC236}">
                <a16:creationId xmlns:a16="http://schemas.microsoft.com/office/drawing/2014/main" id="{64EF81C6-722A-40A9-982F-7A77D2F184CA}"/>
              </a:ext>
            </a:extLst>
          </p:cNvPr>
          <p:cNvSpPr>
            <a:spLocks noGrp="1"/>
          </p:cNvSpPr>
          <p:nvPr>
            <p:ph type="body" sz="quarter" idx="14"/>
          </p:nvPr>
        </p:nvSpPr>
        <p:spPr>
          <a:xfrm>
            <a:off x="1335515" y="3323013"/>
            <a:ext cx="2286000" cy="274320"/>
          </a:xfrm>
        </p:spPr>
        <p:txBody>
          <a:bodyPr/>
          <a:lstStyle/>
          <a:p>
            <a:r>
              <a:rPr lang="en-US" dirty="0"/>
              <a:t>Takuma Hayashi</a:t>
            </a:r>
          </a:p>
        </p:txBody>
      </p:sp>
      <p:sp>
        <p:nvSpPr>
          <p:cNvPr id="5" name="Text Placeholder 4">
            <a:extLst>
              <a:ext uri="{FF2B5EF4-FFF2-40B4-BE49-F238E27FC236}">
                <a16:creationId xmlns:a16="http://schemas.microsoft.com/office/drawing/2014/main" id="{6D252CED-07CE-47F9-AFAC-1774B6608CE7}"/>
              </a:ext>
            </a:extLst>
          </p:cNvPr>
          <p:cNvSpPr>
            <a:spLocks noGrp="1"/>
          </p:cNvSpPr>
          <p:nvPr>
            <p:ph type="body" sz="quarter" idx="15"/>
          </p:nvPr>
        </p:nvSpPr>
        <p:spPr>
          <a:xfrm>
            <a:off x="1335515" y="3610807"/>
            <a:ext cx="2286000" cy="274320"/>
          </a:xfrm>
        </p:spPr>
        <p:txBody>
          <a:bodyPr/>
          <a:lstStyle/>
          <a:p>
            <a:r>
              <a:rPr lang="en-US" dirty="0"/>
              <a:t>President</a:t>
            </a:r>
          </a:p>
          <a:p>
            <a:endParaRPr lang="en-US" dirty="0"/>
          </a:p>
        </p:txBody>
      </p:sp>
      <p:pic>
        <p:nvPicPr>
          <p:cNvPr id="48" name="Picture Placeholder 47" descr="team member">
            <a:extLst>
              <a:ext uri="{FF2B5EF4-FFF2-40B4-BE49-F238E27FC236}">
                <a16:creationId xmlns:a16="http://schemas.microsoft.com/office/drawing/2014/main" id="{7B20D71B-174A-45B0-BF3C-64F4D880365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7537"/>
            <a:ext cx="2286000" cy="1554480"/>
          </a:xfrm>
        </p:spPr>
      </p:pic>
      <p:sp>
        <p:nvSpPr>
          <p:cNvPr id="7" name="Text Placeholder 6">
            <a:extLst>
              <a:ext uri="{FF2B5EF4-FFF2-40B4-BE49-F238E27FC236}">
                <a16:creationId xmlns:a16="http://schemas.microsoft.com/office/drawing/2014/main" id="{BE2A1A84-F1BA-4177-804F-5970391591F6}"/>
              </a:ext>
            </a:extLst>
          </p:cNvPr>
          <p:cNvSpPr>
            <a:spLocks noGrp="1"/>
          </p:cNvSpPr>
          <p:nvPr>
            <p:ph type="body" sz="quarter" idx="17"/>
          </p:nvPr>
        </p:nvSpPr>
        <p:spPr>
          <a:xfrm>
            <a:off x="3754036" y="3323409"/>
            <a:ext cx="2286000" cy="274320"/>
          </a:xfrm>
        </p:spPr>
        <p:txBody>
          <a:bodyPr/>
          <a:lstStyle/>
          <a:p>
            <a:r>
              <a:rPr lang="en-US" dirty="0"/>
              <a:t>Mirjam Nilsson</a:t>
            </a:r>
          </a:p>
        </p:txBody>
      </p:sp>
      <p:sp>
        <p:nvSpPr>
          <p:cNvPr id="8" name="Text Placeholder 7">
            <a:extLst>
              <a:ext uri="{FF2B5EF4-FFF2-40B4-BE49-F238E27FC236}">
                <a16:creationId xmlns:a16="http://schemas.microsoft.com/office/drawing/2014/main" id="{7D345967-F7D2-4D02-9481-357DEB6340B1}"/>
              </a:ext>
            </a:extLst>
          </p:cNvPr>
          <p:cNvSpPr>
            <a:spLocks noGrp="1"/>
          </p:cNvSpPr>
          <p:nvPr>
            <p:ph type="body" sz="quarter" idx="18"/>
          </p:nvPr>
        </p:nvSpPr>
        <p:spPr>
          <a:xfrm>
            <a:off x="3754036" y="3611203"/>
            <a:ext cx="2286000" cy="274320"/>
          </a:xfrm>
        </p:spPr>
        <p:txBody>
          <a:bodyPr/>
          <a:lstStyle/>
          <a:p>
            <a:r>
              <a:rPr lang="en-US" dirty="0"/>
              <a:t>Chief Executive Officer</a:t>
            </a:r>
          </a:p>
        </p:txBody>
      </p:sp>
      <p:pic>
        <p:nvPicPr>
          <p:cNvPr id="50" name="Picture Placeholder 49" descr="team member">
            <a:extLst>
              <a:ext uri="{FF2B5EF4-FFF2-40B4-BE49-F238E27FC236}">
                <a16:creationId xmlns:a16="http://schemas.microsoft.com/office/drawing/2014/main" id="{DCB8CB4C-3103-4223-8AC8-CBDAF9BEAD77}"/>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val="0"/>
              </a:ext>
            </a:extLst>
          </a:blip>
          <a:srcRect/>
          <a:stretch/>
        </p:blipFill>
        <p:spPr>
          <a:xfrm>
            <a:off x="6172557" y="1717141"/>
            <a:ext cx="2286000" cy="1554480"/>
          </a:xfrm>
        </p:spPr>
      </p:pic>
      <p:sp>
        <p:nvSpPr>
          <p:cNvPr id="12" name="Text Placeholder 11">
            <a:extLst>
              <a:ext uri="{FF2B5EF4-FFF2-40B4-BE49-F238E27FC236}">
                <a16:creationId xmlns:a16="http://schemas.microsoft.com/office/drawing/2014/main" id="{B7624EB2-CC13-4A85-BC99-25F6B52BA82F}"/>
              </a:ext>
            </a:extLst>
          </p:cNvPr>
          <p:cNvSpPr>
            <a:spLocks noGrp="1"/>
          </p:cNvSpPr>
          <p:nvPr>
            <p:ph type="body" sz="quarter" idx="20"/>
          </p:nvPr>
        </p:nvSpPr>
        <p:spPr>
          <a:xfrm>
            <a:off x="6172557" y="3323013"/>
            <a:ext cx="2286000" cy="274320"/>
          </a:xfrm>
        </p:spPr>
        <p:txBody>
          <a:bodyPr/>
          <a:lstStyle/>
          <a:p>
            <a:r>
              <a:rPr lang="en-US" dirty="0"/>
              <a:t>Flora Berggren</a:t>
            </a:r>
          </a:p>
        </p:txBody>
      </p:sp>
      <p:sp>
        <p:nvSpPr>
          <p:cNvPr id="13" name="Text Placeholder 12">
            <a:extLst>
              <a:ext uri="{FF2B5EF4-FFF2-40B4-BE49-F238E27FC236}">
                <a16:creationId xmlns:a16="http://schemas.microsoft.com/office/drawing/2014/main" id="{8D78550E-BA78-433F-8276-20FB7C1D1023}"/>
              </a:ext>
            </a:extLst>
          </p:cNvPr>
          <p:cNvSpPr>
            <a:spLocks noGrp="1"/>
          </p:cNvSpPr>
          <p:nvPr>
            <p:ph type="body" sz="quarter" idx="21"/>
          </p:nvPr>
        </p:nvSpPr>
        <p:spPr>
          <a:xfrm>
            <a:off x="6172557" y="3610807"/>
            <a:ext cx="2286000" cy="274320"/>
          </a:xfrm>
        </p:spPr>
        <p:txBody>
          <a:bodyPr/>
          <a:lstStyle/>
          <a:p>
            <a:r>
              <a:rPr lang="en-US" dirty="0"/>
              <a:t>Chief Operations Officer</a:t>
            </a:r>
          </a:p>
        </p:txBody>
      </p:sp>
      <p:pic>
        <p:nvPicPr>
          <p:cNvPr id="52" name="Picture Placeholder 51" descr="team member">
            <a:extLst>
              <a:ext uri="{FF2B5EF4-FFF2-40B4-BE49-F238E27FC236}">
                <a16:creationId xmlns:a16="http://schemas.microsoft.com/office/drawing/2014/main" id="{C201E412-C8EC-41D7-AEE5-689904CD6CA9}"/>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8578378" y="1717141"/>
            <a:ext cx="2286000" cy="1554480"/>
          </a:xfrm>
        </p:spPr>
      </p:pic>
      <p:sp>
        <p:nvSpPr>
          <p:cNvPr id="15" name="Text Placeholder 14">
            <a:extLst>
              <a:ext uri="{FF2B5EF4-FFF2-40B4-BE49-F238E27FC236}">
                <a16:creationId xmlns:a16="http://schemas.microsoft.com/office/drawing/2014/main" id="{A53046BF-4D73-4601-8969-6B614639B925}"/>
              </a:ext>
            </a:extLst>
          </p:cNvPr>
          <p:cNvSpPr>
            <a:spLocks noGrp="1"/>
          </p:cNvSpPr>
          <p:nvPr>
            <p:ph type="body" sz="quarter" idx="23"/>
          </p:nvPr>
        </p:nvSpPr>
        <p:spPr>
          <a:xfrm>
            <a:off x="8578378" y="3323013"/>
            <a:ext cx="2286000" cy="274320"/>
          </a:xfrm>
        </p:spPr>
        <p:txBody>
          <a:bodyPr/>
          <a:lstStyle/>
          <a:p>
            <a:r>
              <a:rPr lang="en-US" dirty="0"/>
              <a:t>Rajesh Santoshi</a:t>
            </a:r>
          </a:p>
        </p:txBody>
      </p:sp>
      <p:sp>
        <p:nvSpPr>
          <p:cNvPr id="16" name="Text Placeholder 15">
            <a:extLst>
              <a:ext uri="{FF2B5EF4-FFF2-40B4-BE49-F238E27FC236}">
                <a16:creationId xmlns:a16="http://schemas.microsoft.com/office/drawing/2014/main" id="{57CE92C3-56EA-4ABB-8A65-E3E48BE85EFC}"/>
              </a:ext>
            </a:extLst>
          </p:cNvPr>
          <p:cNvSpPr>
            <a:spLocks noGrp="1"/>
          </p:cNvSpPr>
          <p:nvPr>
            <p:ph type="body" sz="quarter" idx="24"/>
          </p:nvPr>
        </p:nvSpPr>
        <p:spPr>
          <a:xfrm>
            <a:off x="8578378" y="3610807"/>
            <a:ext cx="2286000" cy="274320"/>
          </a:xfrm>
        </p:spPr>
        <p:txBody>
          <a:bodyPr/>
          <a:lstStyle/>
          <a:p>
            <a:r>
              <a:rPr lang="en-US" dirty="0"/>
              <a:t>VP Marketing</a:t>
            </a:r>
          </a:p>
        </p:txBody>
      </p:sp>
      <p:pic>
        <p:nvPicPr>
          <p:cNvPr id="62" name="Picture Placeholder 61" descr="team member">
            <a:extLst>
              <a:ext uri="{FF2B5EF4-FFF2-40B4-BE49-F238E27FC236}">
                <a16:creationId xmlns:a16="http://schemas.microsoft.com/office/drawing/2014/main" id="{CE12BE08-AB8A-4DF2-9817-BFFF3974B2ED}"/>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val="0"/>
              </a:ext>
            </a:extLst>
          </a:blip>
          <a:srcRect/>
          <a:stretch/>
        </p:blipFill>
        <p:spPr>
          <a:xfrm>
            <a:off x="1325219" y="4131915"/>
            <a:ext cx="2286000" cy="1554480"/>
          </a:xfrm>
        </p:spPr>
      </p:pic>
      <p:sp>
        <p:nvSpPr>
          <p:cNvPr id="18" name="Text Placeholder 17">
            <a:extLst>
              <a:ext uri="{FF2B5EF4-FFF2-40B4-BE49-F238E27FC236}">
                <a16:creationId xmlns:a16="http://schemas.microsoft.com/office/drawing/2014/main" id="{7B5C9F10-7BFD-45C8-894C-36539AA2B7E8}"/>
              </a:ext>
            </a:extLst>
          </p:cNvPr>
          <p:cNvSpPr>
            <a:spLocks noGrp="1"/>
          </p:cNvSpPr>
          <p:nvPr>
            <p:ph type="body" sz="quarter" idx="26"/>
          </p:nvPr>
        </p:nvSpPr>
        <p:spPr>
          <a:xfrm>
            <a:off x="1325219" y="5737787"/>
            <a:ext cx="2286000" cy="274320"/>
          </a:xfrm>
        </p:spPr>
        <p:txBody>
          <a:bodyPr/>
          <a:lstStyle/>
          <a:p>
            <a:r>
              <a:rPr lang="en-US" dirty="0"/>
              <a:t>Graham Barnes</a:t>
            </a:r>
          </a:p>
        </p:txBody>
      </p:sp>
      <p:sp>
        <p:nvSpPr>
          <p:cNvPr id="19" name="Text Placeholder 18">
            <a:extLst>
              <a:ext uri="{FF2B5EF4-FFF2-40B4-BE49-F238E27FC236}">
                <a16:creationId xmlns:a16="http://schemas.microsoft.com/office/drawing/2014/main" id="{9A475929-B501-4051-A883-51997FB22E5D}"/>
              </a:ext>
            </a:extLst>
          </p:cNvPr>
          <p:cNvSpPr>
            <a:spLocks noGrp="1"/>
          </p:cNvSpPr>
          <p:nvPr>
            <p:ph type="body" sz="quarter" idx="27"/>
          </p:nvPr>
        </p:nvSpPr>
        <p:spPr>
          <a:xfrm>
            <a:off x="1325219" y="6025581"/>
            <a:ext cx="2286000" cy="274320"/>
          </a:xfrm>
        </p:spPr>
        <p:txBody>
          <a:bodyPr/>
          <a:lstStyle/>
          <a:p>
            <a:r>
              <a:rPr lang="en-US" dirty="0"/>
              <a:t>VP Product</a:t>
            </a:r>
          </a:p>
        </p:txBody>
      </p:sp>
      <p:pic>
        <p:nvPicPr>
          <p:cNvPr id="64" name="Picture Placeholder 63" descr="team member">
            <a:extLst>
              <a:ext uri="{FF2B5EF4-FFF2-40B4-BE49-F238E27FC236}">
                <a16:creationId xmlns:a16="http://schemas.microsoft.com/office/drawing/2014/main" id="{856B5B80-36DD-4931-BE4E-83EF490A3023}"/>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val="0"/>
              </a:ext>
            </a:extLst>
          </a:blip>
          <a:srcRect/>
          <a:stretch/>
        </p:blipFill>
        <p:spPr>
          <a:xfrm>
            <a:off x="3743740" y="4132311"/>
            <a:ext cx="2286000" cy="1554480"/>
          </a:xfrm>
        </p:spPr>
      </p:pic>
      <p:sp>
        <p:nvSpPr>
          <p:cNvPr id="21" name="Text Placeholder 20">
            <a:extLst>
              <a:ext uri="{FF2B5EF4-FFF2-40B4-BE49-F238E27FC236}">
                <a16:creationId xmlns:a16="http://schemas.microsoft.com/office/drawing/2014/main" id="{E50919A1-17DB-4FF7-9FE7-D206BF1BB6A1}"/>
              </a:ext>
            </a:extLst>
          </p:cNvPr>
          <p:cNvSpPr>
            <a:spLocks noGrp="1"/>
          </p:cNvSpPr>
          <p:nvPr>
            <p:ph type="body" sz="quarter" idx="29"/>
          </p:nvPr>
        </p:nvSpPr>
        <p:spPr>
          <a:xfrm>
            <a:off x="3743740" y="5738183"/>
            <a:ext cx="2286000" cy="274320"/>
          </a:xfrm>
        </p:spPr>
        <p:txBody>
          <a:bodyPr/>
          <a:lstStyle/>
          <a:p>
            <a:r>
              <a:rPr lang="en-US" dirty="0"/>
              <a:t>Rowan Murphy</a:t>
            </a:r>
          </a:p>
        </p:txBody>
      </p:sp>
      <p:sp>
        <p:nvSpPr>
          <p:cNvPr id="22" name="Text Placeholder 21">
            <a:extLst>
              <a:ext uri="{FF2B5EF4-FFF2-40B4-BE49-F238E27FC236}">
                <a16:creationId xmlns:a16="http://schemas.microsoft.com/office/drawing/2014/main" id="{86FAA660-E448-4630-98B9-97106F98E754}"/>
              </a:ext>
            </a:extLst>
          </p:cNvPr>
          <p:cNvSpPr>
            <a:spLocks noGrp="1"/>
          </p:cNvSpPr>
          <p:nvPr>
            <p:ph type="body" sz="quarter" idx="30"/>
          </p:nvPr>
        </p:nvSpPr>
        <p:spPr>
          <a:xfrm>
            <a:off x="3743740" y="6025977"/>
            <a:ext cx="2286000" cy="274320"/>
          </a:xfrm>
        </p:spPr>
        <p:txBody>
          <a:bodyPr/>
          <a:lstStyle/>
          <a:p>
            <a:r>
              <a:rPr lang="en-US" dirty="0"/>
              <a:t>SEO Strategist</a:t>
            </a:r>
          </a:p>
        </p:txBody>
      </p:sp>
      <p:pic>
        <p:nvPicPr>
          <p:cNvPr id="66" name="Picture Placeholder 65" descr="team member">
            <a:extLst>
              <a:ext uri="{FF2B5EF4-FFF2-40B4-BE49-F238E27FC236}">
                <a16:creationId xmlns:a16="http://schemas.microsoft.com/office/drawing/2014/main" id="{70508058-51F1-41B6-9E73-72C7031069A9}"/>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val="0"/>
              </a:ext>
            </a:extLst>
          </a:blip>
          <a:srcRect/>
          <a:stretch/>
        </p:blipFill>
        <p:spPr>
          <a:xfrm>
            <a:off x="6162261" y="4131915"/>
            <a:ext cx="2286000" cy="1554480"/>
          </a:xfrm>
        </p:spPr>
      </p:pic>
      <p:sp>
        <p:nvSpPr>
          <p:cNvPr id="24" name="Text Placeholder 23">
            <a:extLst>
              <a:ext uri="{FF2B5EF4-FFF2-40B4-BE49-F238E27FC236}">
                <a16:creationId xmlns:a16="http://schemas.microsoft.com/office/drawing/2014/main" id="{F8736E34-1376-447A-9E5D-8EE5392AF803}"/>
              </a:ext>
            </a:extLst>
          </p:cNvPr>
          <p:cNvSpPr>
            <a:spLocks noGrp="1"/>
          </p:cNvSpPr>
          <p:nvPr>
            <p:ph type="body" sz="quarter" idx="32"/>
          </p:nvPr>
        </p:nvSpPr>
        <p:spPr>
          <a:xfrm>
            <a:off x="6162261" y="5737787"/>
            <a:ext cx="2286000" cy="274320"/>
          </a:xfrm>
        </p:spPr>
        <p:txBody>
          <a:bodyPr/>
          <a:lstStyle/>
          <a:p>
            <a:r>
              <a:rPr lang="en-US" dirty="0"/>
              <a:t>Elizabeth Moore</a:t>
            </a:r>
          </a:p>
        </p:txBody>
      </p:sp>
      <p:sp>
        <p:nvSpPr>
          <p:cNvPr id="25" name="Text Placeholder 24">
            <a:extLst>
              <a:ext uri="{FF2B5EF4-FFF2-40B4-BE49-F238E27FC236}">
                <a16:creationId xmlns:a16="http://schemas.microsoft.com/office/drawing/2014/main" id="{E2BA780D-D37A-407D-B738-91EC6DFB89EC}"/>
              </a:ext>
            </a:extLst>
          </p:cNvPr>
          <p:cNvSpPr>
            <a:spLocks noGrp="1"/>
          </p:cNvSpPr>
          <p:nvPr>
            <p:ph type="body" sz="quarter" idx="33"/>
          </p:nvPr>
        </p:nvSpPr>
        <p:spPr>
          <a:xfrm>
            <a:off x="6162261" y="6025581"/>
            <a:ext cx="2286000" cy="274320"/>
          </a:xfrm>
        </p:spPr>
        <p:txBody>
          <a:bodyPr/>
          <a:lstStyle/>
          <a:p>
            <a:r>
              <a:rPr lang="en-US" dirty="0"/>
              <a:t>Product Designer</a:t>
            </a:r>
          </a:p>
        </p:txBody>
      </p:sp>
      <p:pic>
        <p:nvPicPr>
          <p:cNvPr id="38" name="Picture Placeholder 37" descr="team member">
            <a:extLst>
              <a:ext uri="{FF2B5EF4-FFF2-40B4-BE49-F238E27FC236}">
                <a16:creationId xmlns:a16="http://schemas.microsoft.com/office/drawing/2014/main" id="{FC93BCCD-E9C1-417C-82F5-BA865F7476F5}"/>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val="0"/>
              </a:ext>
            </a:extLst>
          </a:blip>
          <a:srcRect l="1043" r="1043"/>
          <a:stretch/>
        </p:blipFill>
        <p:spPr>
          <a:xfrm>
            <a:off x="8580782" y="4131915"/>
            <a:ext cx="2286000" cy="1554480"/>
          </a:xfrm>
        </p:spPr>
      </p:pic>
      <p:sp>
        <p:nvSpPr>
          <p:cNvPr id="27" name="Text Placeholder 26">
            <a:extLst>
              <a:ext uri="{FF2B5EF4-FFF2-40B4-BE49-F238E27FC236}">
                <a16:creationId xmlns:a16="http://schemas.microsoft.com/office/drawing/2014/main" id="{09A4AAAD-175A-4F7C-ABD7-61F9464060C3}"/>
              </a:ext>
            </a:extLst>
          </p:cNvPr>
          <p:cNvSpPr>
            <a:spLocks noGrp="1"/>
          </p:cNvSpPr>
          <p:nvPr>
            <p:ph type="body" sz="quarter" idx="35"/>
          </p:nvPr>
        </p:nvSpPr>
        <p:spPr>
          <a:xfrm>
            <a:off x="8580782" y="5737787"/>
            <a:ext cx="2286000" cy="274320"/>
          </a:xfrm>
        </p:spPr>
        <p:txBody>
          <a:bodyPr/>
          <a:lstStyle/>
          <a:p>
            <a:r>
              <a:rPr lang="en-US" dirty="0"/>
              <a:t>Robin Kline</a:t>
            </a:r>
          </a:p>
        </p:txBody>
      </p:sp>
      <p:sp>
        <p:nvSpPr>
          <p:cNvPr id="28" name="Text Placeholder 27">
            <a:extLst>
              <a:ext uri="{FF2B5EF4-FFF2-40B4-BE49-F238E27FC236}">
                <a16:creationId xmlns:a16="http://schemas.microsoft.com/office/drawing/2014/main" id="{31E24436-B6FE-438F-ACAF-6739CA24BD54}"/>
              </a:ext>
            </a:extLst>
          </p:cNvPr>
          <p:cNvSpPr>
            <a:spLocks noGrp="1"/>
          </p:cNvSpPr>
          <p:nvPr>
            <p:ph type="body" sz="quarter" idx="36"/>
          </p:nvPr>
        </p:nvSpPr>
        <p:spPr>
          <a:xfrm>
            <a:off x="8580782" y="6025581"/>
            <a:ext cx="2286000" cy="274320"/>
          </a:xfrm>
        </p:spPr>
        <p:txBody>
          <a:bodyPr/>
          <a:lstStyle/>
          <a:p>
            <a:r>
              <a:rPr lang="en-US" dirty="0"/>
              <a:t>Content Developer</a:t>
            </a:r>
          </a:p>
        </p:txBody>
      </p:sp>
      <p:sp>
        <p:nvSpPr>
          <p:cNvPr id="67" name="Date Placeholder 66">
            <a:extLst>
              <a:ext uri="{FF2B5EF4-FFF2-40B4-BE49-F238E27FC236}">
                <a16:creationId xmlns:a16="http://schemas.microsoft.com/office/drawing/2014/main" id="{EB0B9CD2-8060-4E74-BBD4-61FE9496A4AA}"/>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8" name="Footer Placeholder 67">
            <a:extLst>
              <a:ext uri="{FF2B5EF4-FFF2-40B4-BE49-F238E27FC236}">
                <a16:creationId xmlns:a16="http://schemas.microsoft.com/office/drawing/2014/main" id="{32D36052-49CF-45DE-941C-561DE743A038}"/>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9" name="Slide Number Placeholder 68">
            <a:extLst>
              <a:ext uri="{FF2B5EF4-FFF2-40B4-BE49-F238E27FC236}">
                <a16:creationId xmlns:a16="http://schemas.microsoft.com/office/drawing/2014/main" id="{248679DD-A4C4-45D2-8ABD-48C2DF4B509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34</a:t>
            </a:fld>
            <a:endParaRPr lang="en-US" dirty="0"/>
          </a:p>
        </p:txBody>
      </p:sp>
    </p:spTree>
    <p:extLst>
      <p:ext uri="{BB962C8B-B14F-4D97-AF65-F5344CB8AC3E}">
        <p14:creationId xmlns:p14="http://schemas.microsoft.com/office/powerpoint/2010/main" val="1642670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D8D0-7C44-4732-91C9-B21B9AC8E4C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67" name="Content Placeholder 66" descr="pie chart&#10;">
            <a:extLst>
              <a:ext uri="{FF2B5EF4-FFF2-40B4-BE49-F238E27FC236}">
                <a16:creationId xmlns:a16="http://schemas.microsoft.com/office/drawing/2014/main" id="{AA045870-9881-4BA5-8874-8A33E086FC97}"/>
              </a:ext>
            </a:extLst>
          </p:cNvPr>
          <p:cNvGraphicFramePr>
            <a:graphicFrameLocks noGrp="1"/>
          </p:cNvGraphicFramePr>
          <p:nvPr>
            <p:ph sz="quarter" idx="28"/>
            <p:extLst>
              <p:ext uri="{D42A27DB-BD31-4B8C-83A1-F6EECF244321}">
                <p14:modId xmlns:p14="http://schemas.microsoft.com/office/powerpoint/2010/main" val="2443093321"/>
              </p:ext>
            </p:extLst>
          </p:nvPr>
        </p:nvGraphicFramePr>
        <p:xfrm>
          <a:off x="1138238" y="1860550"/>
          <a:ext cx="1819275" cy="15176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B9591F81-46FD-4828-81C8-D99A0E427CE8}"/>
              </a:ext>
            </a:extLst>
          </p:cNvPr>
          <p:cNvSpPr>
            <a:spLocks noGrp="1"/>
          </p:cNvSpPr>
          <p:nvPr>
            <p:ph type="body" sz="quarter" idx="13"/>
          </p:nvPr>
        </p:nvSpPr>
        <p:spPr>
          <a:xfrm>
            <a:off x="1018637" y="3444752"/>
            <a:ext cx="2057400" cy="640080"/>
          </a:xfrm>
        </p:spPr>
        <p:txBody>
          <a:bodyPr/>
          <a:lstStyle/>
          <a:p>
            <a:r>
              <a:rPr lang="en-US" dirty="0"/>
              <a:t>Properties</a:t>
            </a:r>
          </a:p>
        </p:txBody>
      </p:sp>
      <p:sp>
        <p:nvSpPr>
          <p:cNvPr id="7" name="Text Placeholder 6">
            <a:extLst>
              <a:ext uri="{FF2B5EF4-FFF2-40B4-BE49-F238E27FC236}">
                <a16:creationId xmlns:a16="http://schemas.microsoft.com/office/drawing/2014/main" id="{B573668D-D441-448B-A876-E948323DD02A}"/>
              </a:ext>
            </a:extLst>
          </p:cNvPr>
          <p:cNvSpPr>
            <a:spLocks noGrp="1"/>
          </p:cNvSpPr>
          <p:nvPr>
            <p:ph type="body" sz="quarter" idx="14"/>
          </p:nvPr>
        </p:nvSpPr>
        <p:spPr>
          <a:xfrm>
            <a:off x="1034480" y="4110604"/>
            <a:ext cx="2057400" cy="365760"/>
          </a:xfrm>
        </p:spPr>
        <p:txBody>
          <a:bodyPr/>
          <a:lstStyle/>
          <a:p>
            <a:r>
              <a:rPr lang="en-US" dirty="0"/>
              <a:t>$12,000</a:t>
            </a:r>
          </a:p>
        </p:txBody>
      </p:sp>
      <p:sp>
        <p:nvSpPr>
          <p:cNvPr id="8" name="Text Placeholder 7">
            <a:extLst>
              <a:ext uri="{FF2B5EF4-FFF2-40B4-BE49-F238E27FC236}">
                <a16:creationId xmlns:a16="http://schemas.microsoft.com/office/drawing/2014/main" id="{AC2417B2-247E-4322-AAF8-8335A2356E60}"/>
              </a:ext>
            </a:extLst>
          </p:cNvPr>
          <p:cNvSpPr>
            <a:spLocks noGrp="1"/>
          </p:cNvSpPr>
          <p:nvPr>
            <p:ph type="body" sz="quarter" idx="15"/>
          </p:nvPr>
        </p:nvSpPr>
        <p:spPr>
          <a:xfrm>
            <a:off x="1034480" y="4483110"/>
            <a:ext cx="2057400" cy="914400"/>
          </a:xfrm>
        </p:spPr>
        <p:txBody>
          <a:bodyPr/>
          <a:lstStyle/>
          <a:p>
            <a:r>
              <a:rPr lang="en-ZA" dirty="0"/>
              <a:t>Revenue obtained from property rentals</a:t>
            </a:r>
          </a:p>
        </p:txBody>
      </p:sp>
      <p:graphicFrame>
        <p:nvGraphicFramePr>
          <p:cNvPr id="69" name="Content Placeholder 68" descr="pie chart">
            <a:extLst>
              <a:ext uri="{FF2B5EF4-FFF2-40B4-BE49-F238E27FC236}">
                <a16:creationId xmlns:a16="http://schemas.microsoft.com/office/drawing/2014/main" id="{582BFE2E-20FC-4568-B7CE-0689CB43A018}"/>
              </a:ext>
            </a:extLst>
          </p:cNvPr>
          <p:cNvGraphicFramePr>
            <a:graphicFrameLocks noGrp="1"/>
          </p:cNvGraphicFramePr>
          <p:nvPr>
            <p:ph sz="quarter" idx="29"/>
            <p:extLst>
              <p:ext uri="{D42A27DB-BD31-4B8C-83A1-F6EECF244321}">
                <p14:modId xmlns:p14="http://schemas.microsoft.com/office/powerpoint/2010/main" val="760304465"/>
              </p:ext>
            </p:extLst>
          </p:nvPr>
        </p:nvGraphicFramePr>
        <p:xfrm>
          <a:off x="3859213" y="1860550"/>
          <a:ext cx="1819275" cy="1517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9">
            <a:extLst>
              <a:ext uri="{FF2B5EF4-FFF2-40B4-BE49-F238E27FC236}">
                <a16:creationId xmlns:a16="http://schemas.microsoft.com/office/drawing/2014/main" id="{7EB22339-E1B7-4BAF-86A1-6D1908793E72}"/>
              </a:ext>
            </a:extLst>
          </p:cNvPr>
          <p:cNvSpPr>
            <a:spLocks noGrp="1"/>
          </p:cNvSpPr>
          <p:nvPr>
            <p:ph type="body" sz="quarter" idx="17"/>
          </p:nvPr>
        </p:nvSpPr>
        <p:spPr>
          <a:xfrm>
            <a:off x="3740615" y="3444752"/>
            <a:ext cx="2057400" cy="640080"/>
          </a:xfrm>
        </p:spPr>
        <p:txBody>
          <a:bodyPr/>
          <a:lstStyle/>
          <a:p>
            <a:r>
              <a:rPr lang="en-US" dirty="0"/>
              <a:t>Angel investments</a:t>
            </a:r>
          </a:p>
        </p:txBody>
      </p:sp>
      <p:sp>
        <p:nvSpPr>
          <p:cNvPr id="11" name="Text Placeholder 10">
            <a:extLst>
              <a:ext uri="{FF2B5EF4-FFF2-40B4-BE49-F238E27FC236}">
                <a16:creationId xmlns:a16="http://schemas.microsoft.com/office/drawing/2014/main" id="{04C8C9CC-C95E-48C8-A0B6-E5A02D03ACEC}"/>
              </a:ext>
            </a:extLst>
          </p:cNvPr>
          <p:cNvSpPr>
            <a:spLocks noGrp="1"/>
          </p:cNvSpPr>
          <p:nvPr>
            <p:ph type="body" sz="quarter" idx="18"/>
          </p:nvPr>
        </p:nvSpPr>
        <p:spPr>
          <a:xfrm>
            <a:off x="3756458" y="4110604"/>
            <a:ext cx="2057400" cy="365760"/>
          </a:xfrm>
        </p:spPr>
        <p:txBody>
          <a:bodyPr/>
          <a:lstStyle/>
          <a:p>
            <a:r>
              <a:rPr lang="en-US" dirty="0"/>
              <a:t>$14,000</a:t>
            </a:r>
          </a:p>
        </p:txBody>
      </p:sp>
      <p:sp>
        <p:nvSpPr>
          <p:cNvPr id="12" name="Text Placeholder 11">
            <a:extLst>
              <a:ext uri="{FF2B5EF4-FFF2-40B4-BE49-F238E27FC236}">
                <a16:creationId xmlns:a16="http://schemas.microsoft.com/office/drawing/2014/main" id="{2B2A538C-BC0B-4467-B346-64F5C21F4D09}"/>
              </a:ext>
            </a:extLst>
          </p:cNvPr>
          <p:cNvSpPr>
            <a:spLocks noGrp="1"/>
          </p:cNvSpPr>
          <p:nvPr>
            <p:ph type="body" sz="quarter" idx="19"/>
          </p:nvPr>
        </p:nvSpPr>
        <p:spPr>
          <a:xfrm>
            <a:off x="3756458" y="4483110"/>
            <a:ext cx="2057400" cy="914400"/>
          </a:xfrm>
        </p:spPr>
        <p:txBody>
          <a:bodyPr/>
          <a:lstStyle/>
          <a:p>
            <a:r>
              <a:rPr lang="en-ZA" dirty="0"/>
              <a:t>Amount obtained through other investors</a:t>
            </a:r>
          </a:p>
        </p:txBody>
      </p:sp>
      <p:graphicFrame>
        <p:nvGraphicFramePr>
          <p:cNvPr id="73" name="Content Placeholder 72" descr="pie chart&#10;">
            <a:extLst>
              <a:ext uri="{FF2B5EF4-FFF2-40B4-BE49-F238E27FC236}">
                <a16:creationId xmlns:a16="http://schemas.microsoft.com/office/drawing/2014/main" id="{68248CE2-5C3F-4635-AC63-6CD1ACD149C1}"/>
              </a:ext>
            </a:extLst>
          </p:cNvPr>
          <p:cNvGraphicFramePr>
            <a:graphicFrameLocks noGrp="1"/>
          </p:cNvGraphicFramePr>
          <p:nvPr>
            <p:ph sz="quarter" idx="30"/>
            <p:extLst>
              <p:ext uri="{D42A27DB-BD31-4B8C-83A1-F6EECF244321}">
                <p14:modId xmlns:p14="http://schemas.microsoft.com/office/powerpoint/2010/main" val="2085284770"/>
              </p:ext>
            </p:extLst>
          </p:nvPr>
        </p:nvGraphicFramePr>
        <p:xfrm>
          <a:off x="6550025" y="1860550"/>
          <a:ext cx="1819275" cy="151765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3">
            <a:extLst>
              <a:ext uri="{FF2B5EF4-FFF2-40B4-BE49-F238E27FC236}">
                <a16:creationId xmlns:a16="http://schemas.microsoft.com/office/drawing/2014/main" id="{53BC28C1-3A73-4021-AAF4-A81999E0F6B8}"/>
              </a:ext>
            </a:extLst>
          </p:cNvPr>
          <p:cNvSpPr>
            <a:spLocks noGrp="1"/>
          </p:cNvSpPr>
          <p:nvPr>
            <p:ph type="body" sz="quarter" idx="21"/>
          </p:nvPr>
        </p:nvSpPr>
        <p:spPr>
          <a:xfrm>
            <a:off x="6430908" y="3444752"/>
            <a:ext cx="2057400" cy="640080"/>
          </a:xfrm>
        </p:spPr>
        <p:txBody>
          <a:bodyPr/>
          <a:lstStyle/>
          <a:p>
            <a:r>
              <a:rPr lang="en-US" dirty="0"/>
              <a:t>Cash</a:t>
            </a:r>
          </a:p>
        </p:txBody>
      </p:sp>
      <p:sp>
        <p:nvSpPr>
          <p:cNvPr id="15" name="Text Placeholder 14">
            <a:extLst>
              <a:ext uri="{FF2B5EF4-FFF2-40B4-BE49-F238E27FC236}">
                <a16:creationId xmlns:a16="http://schemas.microsoft.com/office/drawing/2014/main" id="{69BEFDA3-794A-4D5C-98B3-2EFB26BB9133}"/>
              </a:ext>
            </a:extLst>
          </p:cNvPr>
          <p:cNvSpPr>
            <a:spLocks noGrp="1"/>
          </p:cNvSpPr>
          <p:nvPr>
            <p:ph type="body" sz="quarter" idx="22"/>
          </p:nvPr>
        </p:nvSpPr>
        <p:spPr>
          <a:xfrm>
            <a:off x="6430908" y="4110604"/>
            <a:ext cx="2057400" cy="365760"/>
          </a:xfrm>
        </p:spPr>
        <p:txBody>
          <a:bodyPr/>
          <a:lstStyle/>
          <a:p>
            <a:r>
              <a:rPr lang="en-US" dirty="0"/>
              <a:t>$32,000</a:t>
            </a:r>
          </a:p>
        </p:txBody>
      </p:sp>
      <p:sp>
        <p:nvSpPr>
          <p:cNvPr id="16" name="Text Placeholder 15">
            <a:extLst>
              <a:ext uri="{FF2B5EF4-FFF2-40B4-BE49-F238E27FC236}">
                <a16:creationId xmlns:a16="http://schemas.microsoft.com/office/drawing/2014/main" id="{82EDBC89-40BC-4659-8C15-4E83DB9AF5D1}"/>
              </a:ext>
            </a:extLst>
          </p:cNvPr>
          <p:cNvSpPr>
            <a:spLocks noGrp="1"/>
          </p:cNvSpPr>
          <p:nvPr>
            <p:ph type="body" sz="quarter" idx="23"/>
          </p:nvPr>
        </p:nvSpPr>
        <p:spPr>
          <a:xfrm>
            <a:off x="6430908" y="4483110"/>
            <a:ext cx="2057400" cy="914400"/>
          </a:xfrm>
        </p:spPr>
        <p:txBody>
          <a:bodyPr/>
          <a:lstStyle/>
          <a:p>
            <a:r>
              <a:rPr lang="en-ZA" noProof="1"/>
              <a:t>Liquid cash we have on hand</a:t>
            </a:r>
          </a:p>
        </p:txBody>
      </p:sp>
      <p:graphicFrame>
        <p:nvGraphicFramePr>
          <p:cNvPr id="75" name="Content Placeholder 74" descr="pie chart&#10;">
            <a:extLst>
              <a:ext uri="{FF2B5EF4-FFF2-40B4-BE49-F238E27FC236}">
                <a16:creationId xmlns:a16="http://schemas.microsoft.com/office/drawing/2014/main" id="{DBDA1AAB-5DF4-401A-8828-03ED3CA66FB9}"/>
              </a:ext>
            </a:extLst>
          </p:cNvPr>
          <p:cNvGraphicFramePr>
            <a:graphicFrameLocks noGrp="1"/>
          </p:cNvGraphicFramePr>
          <p:nvPr>
            <p:ph sz="quarter" idx="31"/>
            <p:extLst>
              <p:ext uri="{D42A27DB-BD31-4B8C-83A1-F6EECF244321}">
                <p14:modId xmlns:p14="http://schemas.microsoft.com/office/powerpoint/2010/main" val="2098148174"/>
              </p:ext>
            </p:extLst>
          </p:nvPr>
        </p:nvGraphicFramePr>
        <p:xfrm>
          <a:off x="9264650" y="1860550"/>
          <a:ext cx="1819275" cy="151765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 Placeholder 17">
            <a:extLst>
              <a:ext uri="{FF2B5EF4-FFF2-40B4-BE49-F238E27FC236}">
                <a16:creationId xmlns:a16="http://schemas.microsoft.com/office/drawing/2014/main" id="{E561D832-D9A9-40DE-8B95-4CA54EBCA7E9}"/>
              </a:ext>
            </a:extLst>
          </p:cNvPr>
          <p:cNvSpPr>
            <a:spLocks noGrp="1"/>
          </p:cNvSpPr>
          <p:nvPr>
            <p:ph type="body" sz="quarter" idx="25"/>
          </p:nvPr>
        </p:nvSpPr>
        <p:spPr>
          <a:xfrm>
            <a:off x="9145729" y="3444752"/>
            <a:ext cx="2057400" cy="640080"/>
          </a:xfrm>
        </p:spPr>
        <p:txBody>
          <a:bodyPr/>
          <a:lstStyle/>
          <a:p>
            <a:r>
              <a:rPr lang="en-US" dirty="0"/>
              <a:t>Shares</a:t>
            </a:r>
          </a:p>
        </p:txBody>
      </p:sp>
      <p:sp>
        <p:nvSpPr>
          <p:cNvPr id="19" name="Text Placeholder 18">
            <a:extLst>
              <a:ext uri="{FF2B5EF4-FFF2-40B4-BE49-F238E27FC236}">
                <a16:creationId xmlns:a16="http://schemas.microsoft.com/office/drawing/2014/main" id="{0A206366-4E18-4EEA-93CF-F001CFBBACC4}"/>
              </a:ext>
            </a:extLst>
          </p:cNvPr>
          <p:cNvSpPr>
            <a:spLocks noGrp="1"/>
          </p:cNvSpPr>
          <p:nvPr>
            <p:ph type="body" sz="quarter" idx="26"/>
          </p:nvPr>
        </p:nvSpPr>
        <p:spPr>
          <a:xfrm>
            <a:off x="9145729" y="4110604"/>
            <a:ext cx="2057400" cy="365760"/>
          </a:xfrm>
        </p:spPr>
        <p:txBody>
          <a:bodyPr/>
          <a:lstStyle/>
          <a:p>
            <a:r>
              <a:rPr lang="en-US" dirty="0"/>
              <a:t>$82,000</a:t>
            </a:r>
          </a:p>
        </p:txBody>
      </p:sp>
      <p:sp>
        <p:nvSpPr>
          <p:cNvPr id="20" name="Text Placeholder 19">
            <a:extLst>
              <a:ext uri="{FF2B5EF4-FFF2-40B4-BE49-F238E27FC236}">
                <a16:creationId xmlns:a16="http://schemas.microsoft.com/office/drawing/2014/main" id="{BA6BB1F5-BE68-4FE5-9D56-24583EBB0A44}"/>
              </a:ext>
            </a:extLst>
          </p:cNvPr>
          <p:cNvSpPr>
            <a:spLocks noGrp="1"/>
          </p:cNvSpPr>
          <p:nvPr>
            <p:ph type="body" sz="quarter" idx="27"/>
          </p:nvPr>
        </p:nvSpPr>
        <p:spPr>
          <a:xfrm>
            <a:off x="9145729" y="4483110"/>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2833FCA9-8B9E-4FDE-993D-171FCB4848D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 name="Footer Placeholder 3">
            <a:extLst>
              <a:ext uri="{FF2B5EF4-FFF2-40B4-BE49-F238E27FC236}">
                <a16:creationId xmlns:a16="http://schemas.microsoft.com/office/drawing/2014/main" id="{4E454188-F349-4433-93D8-051C747CC044}"/>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D1CDDB75-AA4C-4BDF-9E40-699D68444D5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2563693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36</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37</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normAutofit fontScale="90000"/>
          </a:bodyPr>
          <a:lstStyle/>
          <a:p>
            <a:r>
              <a:rPr lang="en-US" dirty="0"/>
              <a:t>Deepfakes, generative AI, and synthetic data</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7" y="2153487"/>
            <a:ext cx="5097429" cy="3919322"/>
          </a:xfrm>
        </p:spPr>
        <p:txBody>
          <a:bodyPr vert="horz" lIns="91440" tIns="45720" rIns="91440" bIns="45720" rtlCol="0" anchor="t">
            <a:normAutofit/>
          </a:bodyPr>
          <a:lstStyle/>
          <a:p>
            <a:pPr marL="285750" indent="-285750">
              <a:buFont typeface="Arial" panose="020B0604020202020204" pitchFamily="34" charset="0"/>
              <a:buChar char="•"/>
            </a:pPr>
            <a:r>
              <a:rPr lang="en-US" sz="1500"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sz="1500" dirty="0"/>
              <a:t> It can be created to train image recognition systems to spot signs of very rare and infrequently photographed cancers in medical images because of lack of data due to privacy reasons, financial constraints, and rare diseases with few examples and little data to pull from.</a:t>
            </a:r>
          </a:p>
          <a:p>
            <a:pPr marL="285750" indent="-285750">
              <a:buFont typeface="Arial" panose="020B0604020202020204" pitchFamily="34" charset="0"/>
              <a:buChar char="•"/>
            </a:pPr>
            <a:r>
              <a:rPr lang="en-US" sz="1500" dirty="0"/>
              <a:t>To create language-to-image capabilities, allowing, for example, an architect to produce concept images of a building simply by describing how it will look in words.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38</a:t>
            </a:fld>
            <a:endParaRPr lang="en-US" dirty="0"/>
          </a:p>
        </p:txBody>
      </p:sp>
      <p:sp>
        <p:nvSpPr>
          <p:cNvPr id="4" name="AutoShape 2">
            <a:extLst>
              <a:ext uri="{FF2B5EF4-FFF2-40B4-BE49-F238E27FC236}">
                <a16:creationId xmlns:a16="http://schemas.microsoft.com/office/drawing/2014/main" id="{2726030F-E720-E48C-391E-738D054076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a:extLst>
              <a:ext uri="{FF2B5EF4-FFF2-40B4-BE49-F238E27FC236}">
                <a16:creationId xmlns:a16="http://schemas.microsoft.com/office/drawing/2014/main" id="{D23AB750-0F36-FAA5-5275-399DB7FDAEF2}"/>
              </a:ext>
            </a:extLst>
          </p:cNvPr>
          <p:cNvSpPr>
            <a:spLocks noChangeAspect="1" noChangeArrowheads="1"/>
          </p:cNvSpPr>
          <p:nvPr/>
        </p:nvSpPr>
        <p:spPr bwMode="auto">
          <a:xfrm>
            <a:off x="2209799" y="3124199"/>
            <a:ext cx="2034209" cy="2034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68160CCE-E7DC-AA05-90A7-FE0B7E46C1E8}"/>
              </a:ext>
            </a:extLst>
          </p:cNvPr>
          <p:cNvPicPr>
            <a:picLocks noChangeAspect="1"/>
          </p:cNvPicPr>
          <p:nvPr/>
        </p:nvPicPr>
        <p:blipFill>
          <a:blip r:embed="rId2"/>
          <a:stretch>
            <a:fillRect/>
          </a:stretch>
        </p:blipFill>
        <p:spPr>
          <a:xfrm>
            <a:off x="746238" y="1469339"/>
            <a:ext cx="5097429" cy="3919322"/>
          </a:xfrm>
          <a:prstGeom prst="rect">
            <a:avLst/>
          </a:prstGeom>
        </p:spPr>
      </p:pic>
    </p:spTree>
    <p:extLst>
      <p:ext uri="{BB962C8B-B14F-4D97-AF65-F5344CB8AC3E}">
        <p14:creationId xmlns:p14="http://schemas.microsoft.com/office/powerpoint/2010/main" val="3478839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normAutofit fontScale="90000"/>
          </a:bodyPr>
          <a:lstStyle/>
          <a:p>
            <a:r>
              <a:rPr lang="en-US" dirty="0"/>
              <a:t>Deepfakes, generative AI, and synthetic data</a:t>
            </a:r>
            <a:br>
              <a:rPr lang="en-US" dirty="0"/>
            </a:br>
            <a:endParaRPr lang="en-US" dirty="0"/>
          </a:p>
        </p:txBody>
      </p:sp>
      <p:pic>
        <p:nvPicPr>
          <p:cNvPr id="6" name="Picture Placeholder 5" descr="photo of empty room with some brick walls and a window&#10; ">
            <a:extLst>
              <a:ext uri="{FF2B5EF4-FFF2-40B4-BE49-F238E27FC236}">
                <a16:creationId xmlns:a16="http://schemas.microsoft.com/office/drawing/2014/main" id="{AF5FE10B-AA36-4681-87ED-8007B7A12DD0}"/>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fontScale="77500" lnSpcReduction="20000"/>
          </a:bodyPr>
          <a:lstStyle/>
          <a:p>
            <a:pPr marL="285750" indent="-285750">
              <a:buFont typeface="Arial" panose="020B0604020202020204" pitchFamily="34" charset="0"/>
              <a:buChar char="•"/>
            </a:pPr>
            <a:r>
              <a:rPr lang="en-US"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dirty="0"/>
              <a:t>For educational purposes, deepfakes can be used to imitate teachers or bring back historical figures.</a:t>
            </a:r>
          </a:p>
          <a:p>
            <a:pPr marL="285750" indent="-285750">
              <a:buFont typeface="Arial" panose="020B0604020202020204" pitchFamily="34" charset="0"/>
              <a:buChar char="•"/>
            </a:pPr>
            <a:r>
              <a:rPr lang="en-US" dirty="0"/>
              <a:t> In film, the accessible nature of deepfakes means that independent creators without huge budgets can create their art. </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39</a:t>
            </a:fld>
            <a:endParaRPr lang="en-US" dirty="0"/>
          </a:p>
        </p:txBody>
      </p:sp>
    </p:spTree>
    <p:extLst>
      <p:ext uri="{BB962C8B-B14F-4D97-AF65-F5344CB8AC3E}">
        <p14:creationId xmlns:p14="http://schemas.microsoft.com/office/powerpoint/2010/main" val="401563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40</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71" y="3029077"/>
            <a:ext cx="3207615"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971" y="920877"/>
            <a:ext cx="31242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694903" y="6431190"/>
            <a:ext cx="2658897" cy="215444"/>
          </a:xfrm>
          <a:prstGeom prst="rect">
            <a:avLst/>
          </a:prstGeom>
          <a:noFill/>
        </p:spPr>
        <p:txBody>
          <a:bodyPr wrap="square" rtlCol="0">
            <a:spAutoFit/>
          </a:bodyPr>
          <a:lstStyle/>
          <a:p>
            <a:r>
              <a:rPr lang="en-CA" sz="800" dirty="0"/>
              <a:t>Source : Drawify</a:t>
            </a:r>
          </a:p>
        </p:txBody>
      </p:sp>
    </p:spTree>
    <p:extLst>
      <p:ext uri="{BB962C8B-B14F-4D97-AF65-F5344CB8AC3E}">
        <p14:creationId xmlns:p14="http://schemas.microsoft.com/office/powerpoint/2010/main" val="167223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2846836" y="136525"/>
            <a:ext cx="5386078" cy="1100913"/>
          </a:xfrm>
        </p:spPr>
        <p:txBody>
          <a:bodyPr>
            <a:normAutofit fontScale="90000"/>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8</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070187534"/>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1348</TotalTime>
  <Words>1896</Words>
  <Application>Microsoft Office PowerPoint</Application>
  <PresentationFormat>Widescreen</PresentationFormat>
  <Paragraphs>396</Paragraphs>
  <Slides>40</Slides>
  <Notes>6</Notes>
  <HiddenSlides>12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-apple-system</vt:lpstr>
      <vt:lpstr>Arial</vt:lpstr>
      <vt:lpstr>Bodoni MT</vt:lpstr>
      <vt:lpstr>Calibri</vt:lpstr>
      <vt:lpstr>Google Sans</vt:lpstr>
      <vt:lpstr>Neue Plak</vt:lpstr>
      <vt:lpstr>proxima-nova</vt:lpstr>
      <vt:lpstr>Source Sans Pro Light</vt:lpstr>
      <vt:lpstr>Times New Roman</vt:lpstr>
      <vt:lpstr>Office Theme</vt:lpstr>
      <vt:lpstr>Integrating visual communication and storytelling in Software Engineering without being a pixel-pusher</vt:lpstr>
      <vt:lpstr>Disclaimer</vt:lpstr>
      <vt:lpstr>Dunning-Kruger effect</vt:lpstr>
      <vt:lpstr>Not an expert!</vt:lpstr>
      <vt:lpstr>Definition</vt:lpstr>
      <vt:lpstr>Perfect MVP</vt:lpstr>
      <vt:lpstr>Definition</vt:lpstr>
      <vt:lpstr>Working Memory – Information Processing</vt:lpstr>
      <vt:lpstr>George Miller’s Magical Number of Immediate Memory </vt:lpstr>
      <vt:lpstr>Examples</vt:lpstr>
      <vt:lpstr>Privacy</vt:lpstr>
      <vt:lpstr>ELI5</vt:lpstr>
      <vt:lpstr>API</vt:lpstr>
      <vt:lpstr>Colors?</vt:lpstr>
      <vt:lpstr>Colors?</vt:lpstr>
      <vt:lpstr>Manual Of Me</vt:lpstr>
      <vt:lpstr>Meet the team</vt:lpstr>
      <vt:lpstr>Meet the team</vt:lpstr>
      <vt:lpstr>PowerPoint Presentation</vt:lpstr>
      <vt:lpstr>Ideas</vt:lpstr>
      <vt:lpstr>Containerization</vt:lpstr>
      <vt:lpstr>PowerPoint Presentation</vt:lpstr>
      <vt:lpstr>Ideas</vt:lpstr>
      <vt:lpstr>Problem</vt:lpstr>
      <vt:lpstr>Solution</vt:lpstr>
      <vt:lpstr>Business model</vt:lpstr>
      <vt:lpstr>Market comparison</vt:lpstr>
      <vt:lpstr>Our competition</vt:lpstr>
      <vt:lpstr>Competitive layout</vt:lpstr>
      <vt:lpstr>Growth strategy</vt:lpstr>
      <vt:lpstr>Traction</vt:lpstr>
      <vt:lpstr>Two-year action plan</vt:lpstr>
      <vt:lpstr>Financials</vt:lpstr>
      <vt:lpstr>Meet the team </vt:lpstr>
      <vt:lpstr>Funding</vt:lpstr>
      <vt:lpstr>What next?</vt:lpstr>
      <vt:lpstr>DEEPFAKE TECHNOLOGY: SEEING IS BELIEVING, OR IS IT?</vt:lpstr>
      <vt:lpstr>Deepfakes, generative AI, and synthetic data </vt:lpstr>
      <vt:lpstr>Deepfakes, generative AI, and synthetic data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31</cp:revision>
  <dcterms:created xsi:type="dcterms:W3CDTF">2023-03-08T18:10:40Z</dcterms:created>
  <dcterms:modified xsi:type="dcterms:W3CDTF">2023-04-14T01:30:36Z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